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380" r:id="rId3"/>
    <p:sldId id="315" r:id="rId4"/>
    <p:sldId id="358" r:id="rId5"/>
    <p:sldId id="360" r:id="rId6"/>
    <p:sldId id="303" r:id="rId7"/>
    <p:sldId id="374" r:id="rId8"/>
    <p:sldId id="319" r:id="rId9"/>
    <p:sldId id="345" r:id="rId10"/>
    <p:sldId id="418" r:id="rId11"/>
    <p:sldId id="372" r:id="rId12"/>
    <p:sldId id="419" r:id="rId13"/>
    <p:sldId id="420" r:id="rId14"/>
    <p:sldId id="344" r:id="rId15"/>
  </p:sldIdLst>
  <p:sldSz cx="9144000" cy="6858000" type="screen4x3"/>
  <p:notesSz cx="6950075" cy="9236075"/>
  <p:custDataLst>
    <p:tags r:id="rId18"/>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5760" userDrawn="1">
          <p15:clr>
            <a:srgbClr val="A4A3A4"/>
          </p15:clr>
        </p15:guide>
        <p15:guide id="3"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i Ross" initials="DR" lastIdx="2" clrIdx="0">
    <p:extLst>
      <p:ext uri="{19B8F6BF-5375-455C-9EA6-DF929625EA0E}">
        <p15:presenceInfo xmlns:p15="http://schemas.microsoft.com/office/powerpoint/2012/main" userId="S-1-5-21-2041598973-134151231-3984567726-47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BFBE"/>
    <a:srgbClr val="7AB6F5"/>
    <a:srgbClr val="F6C567"/>
    <a:srgbClr val="C19ED6"/>
    <a:srgbClr val="FF9966"/>
    <a:srgbClr val="363636"/>
    <a:srgbClr val="6695C4"/>
    <a:srgbClr val="E9EDF4"/>
    <a:srgbClr val="D5DCEA"/>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3" autoAdjust="0"/>
    <p:restoredTop sz="67900" autoAdjust="0"/>
  </p:normalViewPr>
  <p:slideViewPr>
    <p:cSldViewPr snapToGrid="0">
      <p:cViewPr varScale="1">
        <p:scale>
          <a:sx n="125" d="100"/>
          <a:sy n="125" d="100"/>
        </p:scale>
        <p:origin x="2748" y="114"/>
      </p:cViewPr>
      <p:guideLst>
        <p:guide orient="horz" pos="2184"/>
        <p:guide pos="57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895E0-CA4E-46A8-BDAD-4A16A766CE8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1CFAC8B-4154-450B-9B8E-141F1F4FE08A}">
      <dgm:prSet phldrT="[Text]"/>
      <dgm:spPr/>
      <dgm:t>
        <a:bodyPr/>
        <a:lstStyle/>
        <a:p>
          <a:r>
            <a:rPr lang="en-US" dirty="0"/>
            <a:t>Introduction</a:t>
          </a:r>
        </a:p>
      </dgm:t>
    </dgm:pt>
    <dgm:pt modelId="{01CFEA4C-FF0D-4DAA-A44A-EC952A9542AD}" type="parTrans" cxnId="{938972DF-D17A-4156-96BB-78574D46234A}">
      <dgm:prSet/>
      <dgm:spPr/>
      <dgm:t>
        <a:bodyPr/>
        <a:lstStyle/>
        <a:p>
          <a:endParaRPr lang="en-US"/>
        </a:p>
      </dgm:t>
    </dgm:pt>
    <dgm:pt modelId="{F8F128A4-51E3-4AB6-BFB6-F1185F2C4D15}" type="sibTrans" cxnId="{938972DF-D17A-4156-96BB-78574D46234A}">
      <dgm:prSet/>
      <dgm:spPr/>
      <dgm:t>
        <a:bodyPr/>
        <a:lstStyle/>
        <a:p>
          <a:endParaRPr lang="en-US"/>
        </a:p>
      </dgm:t>
    </dgm:pt>
    <dgm:pt modelId="{8192C53C-10CA-48A1-832A-C067CB7E4E80}">
      <dgm:prSet phldrT="[Text]"/>
      <dgm:spPr/>
      <dgm:t>
        <a:bodyPr/>
        <a:lstStyle/>
        <a:p>
          <a:r>
            <a:rPr lang="en-US" dirty="0"/>
            <a:t>Identify Issues</a:t>
          </a:r>
        </a:p>
      </dgm:t>
    </dgm:pt>
    <dgm:pt modelId="{9FFB044E-1008-4231-AFC3-400D4A353DAF}" type="parTrans" cxnId="{D23563E6-E374-4E4E-BC9D-21AB27255CAD}">
      <dgm:prSet/>
      <dgm:spPr/>
      <dgm:t>
        <a:bodyPr/>
        <a:lstStyle/>
        <a:p>
          <a:endParaRPr lang="en-US"/>
        </a:p>
      </dgm:t>
    </dgm:pt>
    <dgm:pt modelId="{70DA42DB-BA2E-439C-914B-2BCE6655EC71}" type="sibTrans" cxnId="{D23563E6-E374-4E4E-BC9D-21AB27255CAD}">
      <dgm:prSet/>
      <dgm:spPr/>
      <dgm:t>
        <a:bodyPr/>
        <a:lstStyle/>
        <a:p>
          <a:endParaRPr lang="en-US"/>
        </a:p>
      </dgm:t>
    </dgm:pt>
    <dgm:pt modelId="{182B6C55-7E60-4F1A-8E02-E3B82323E1AE}">
      <dgm:prSet phldrT="[Text]"/>
      <dgm:spPr/>
      <dgm:t>
        <a:bodyPr/>
        <a:lstStyle/>
        <a:p>
          <a:r>
            <a:rPr lang="en-US" dirty="0"/>
            <a:t>Public Input</a:t>
          </a:r>
        </a:p>
      </dgm:t>
    </dgm:pt>
    <dgm:pt modelId="{C1EE5D58-3D1D-4EF9-B2F6-0FB3272841B8}" type="parTrans" cxnId="{A738FB4B-C4DE-4D71-83DF-654A854E688C}">
      <dgm:prSet/>
      <dgm:spPr/>
      <dgm:t>
        <a:bodyPr/>
        <a:lstStyle/>
        <a:p>
          <a:endParaRPr lang="en-US"/>
        </a:p>
      </dgm:t>
    </dgm:pt>
    <dgm:pt modelId="{A301739D-45F8-440D-BECB-F5F609FD8141}" type="sibTrans" cxnId="{A738FB4B-C4DE-4D71-83DF-654A854E688C}">
      <dgm:prSet/>
      <dgm:spPr/>
      <dgm:t>
        <a:bodyPr/>
        <a:lstStyle/>
        <a:p>
          <a:endParaRPr lang="en-US"/>
        </a:p>
      </dgm:t>
    </dgm:pt>
    <dgm:pt modelId="{73C291E0-BE35-4C5D-A61B-73C1DDF3D3AE}">
      <dgm:prSet phldrT="[Text]"/>
      <dgm:spPr/>
      <dgm:t>
        <a:bodyPr/>
        <a:lstStyle/>
        <a:p>
          <a:r>
            <a:rPr lang="en-US" dirty="0"/>
            <a:t>Environmental Impact Statement (EIS)</a:t>
          </a:r>
        </a:p>
      </dgm:t>
    </dgm:pt>
    <dgm:pt modelId="{C02909F1-0E39-4048-A31B-E9FAD88404B8}" type="parTrans" cxnId="{6AB40A85-A8F0-4D00-806E-7D5D43EB718E}">
      <dgm:prSet/>
      <dgm:spPr/>
      <dgm:t>
        <a:bodyPr/>
        <a:lstStyle/>
        <a:p>
          <a:endParaRPr lang="en-US"/>
        </a:p>
      </dgm:t>
    </dgm:pt>
    <dgm:pt modelId="{7F60D1FD-C87C-46A7-81C2-ACEA76855678}" type="sibTrans" cxnId="{6AB40A85-A8F0-4D00-806E-7D5D43EB718E}">
      <dgm:prSet/>
      <dgm:spPr/>
      <dgm:t>
        <a:bodyPr/>
        <a:lstStyle/>
        <a:p>
          <a:endParaRPr lang="en-US"/>
        </a:p>
      </dgm:t>
    </dgm:pt>
    <dgm:pt modelId="{0E7BAF4C-9281-4907-9C9E-B66B2150B748}">
      <dgm:prSet phldrT="[Text]"/>
      <dgm:spPr/>
      <dgm:t>
        <a:bodyPr/>
        <a:lstStyle/>
        <a:p>
          <a:r>
            <a:rPr lang="en-US" dirty="0"/>
            <a:t>Draft Plan Updates &amp; Development Regulations</a:t>
          </a:r>
        </a:p>
      </dgm:t>
    </dgm:pt>
    <dgm:pt modelId="{C779A8C9-7E69-4DFD-B83D-FEA7C551F240}" type="parTrans" cxnId="{DC5FAFC9-7D78-4517-B8B9-16652ED61FD4}">
      <dgm:prSet/>
      <dgm:spPr/>
      <dgm:t>
        <a:bodyPr/>
        <a:lstStyle/>
        <a:p>
          <a:endParaRPr lang="en-US"/>
        </a:p>
      </dgm:t>
    </dgm:pt>
    <dgm:pt modelId="{7910FFE4-763D-4EC3-945D-9A94D45C9C5A}" type="sibTrans" cxnId="{DC5FAFC9-7D78-4517-B8B9-16652ED61FD4}">
      <dgm:prSet/>
      <dgm:spPr/>
      <dgm:t>
        <a:bodyPr/>
        <a:lstStyle/>
        <a:p>
          <a:endParaRPr lang="en-US"/>
        </a:p>
      </dgm:t>
    </dgm:pt>
    <dgm:pt modelId="{AFE84BDC-942F-415D-AC3B-9DF09DD133A3}">
      <dgm:prSet phldrT="[Text]"/>
      <dgm:spPr/>
      <dgm:t>
        <a:bodyPr/>
        <a:lstStyle/>
        <a:p>
          <a:r>
            <a:rPr lang="en-US" dirty="0"/>
            <a:t>Adoption Process</a:t>
          </a:r>
        </a:p>
      </dgm:t>
    </dgm:pt>
    <dgm:pt modelId="{82342E57-7C16-400E-A611-17357CD43C03}" type="parTrans" cxnId="{8FA3B73B-92B7-4E2F-ABEC-53C976270F78}">
      <dgm:prSet/>
      <dgm:spPr/>
      <dgm:t>
        <a:bodyPr/>
        <a:lstStyle/>
        <a:p>
          <a:endParaRPr lang="en-US"/>
        </a:p>
      </dgm:t>
    </dgm:pt>
    <dgm:pt modelId="{D9C7EBA2-1CC7-4E6F-B632-06DDCC08510F}" type="sibTrans" cxnId="{8FA3B73B-92B7-4E2F-ABEC-53C976270F78}">
      <dgm:prSet/>
      <dgm:spPr/>
      <dgm:t>
        <a:bodyPr/>
        <a:lstStyle/>
        <a:p>
          <a:endParaRPr lang="en-US"/>
        </a:p>
      </dgm:t>
    </dgm:pt>
    <dgm:pt modelId="{DA6B4E20-83A5-4F4E-825B-550468AC9ED2}">
      <dgm:prSet phldrT="[Text]"/>
      <dgm:spPr/>
      <dgm:t>
        <a:bodyPr/>
        <a:lstStyle/>
        <a:p>
          <a:r>
            <a:rPr lang="en-US" dirty="0"/>
            <a:t>Public Meetings and Hearings</a:t>
          </a:r>
        </a:p>
      </dgm:t>
    </dgm:pt>
    <dgm:pt modelId="{9F9832B9-FE1B-48EE-B892-3910377F693D}" type="parTrans" cxnId="{E6BE3DCB-FBC3-4588-8C3C-1C7EAF062FAF}">
      <dgm:prSet/>
      <dgm:spPr/>
      <dgm:t>
        <a:bodyPr/>
        <a:lstStyle/>
        <a:p>
          <a:endParaRPr lang="en-US"/>
        </a:p>
      </dgm:t>
    </dgm:pt>
    <dgm:pt modelId="{709D5E10-DF3F-481C-8E1C-5592315911B5}" type="sibTrans" cxnId="{E6BE3DCB-FBC3-4588-8C3C-1C7EAF062FAF}">
      <dgm:prSet/>
      <dgm:spPr/>
      <dgm:t>
        <a:bodyPr/>
        <a:lstStyle/>
        <a:p>
          <a:endParaRPr lang="en-US"/>
        </a:p>
      </dgm:t>
    </dgm:pt>
    <dgm:pt modelId="{BFF4625D-1FF4-4603-9AED-648683C40DA3}" type="pres">
      <dgm:prSet presAssocID="{2CE895E0-CA4E-46A8-BDAD-4A16A766CE8F}" presName="CompostProcess" presStyleCnt="0">
        <dgm:presLayoutVars>
          <dgm:dir/>
          <dgm:resizeHandles val="exact"/>
        </dgm:presLayoutVars>
      </dgm:prSet>
      <dgm:spPr/>
    </dgm:pt>
    <dgm:pt modelId="{F436AC03-83B6-4A8C-9E70-AC0193892ED1}" type="pres">
      <dgm:prSet presAssocID="{2CE895E0-CA4E-46A8-BDAD-4A16A766CE8F}" presName="arrow" presStyleLbl="bgShp" presStyleIdx="0" presStyleCnt="1" custScaleX="117447"/>
      <dgm:spPr/>
    </dgm:pt>
    <dgm:pt modelId="{A62B0E93-ABA5-4509-B1B0-5AD81992BAA3}" type="pres">
      <dgm:prSet presAssocID="{2CE895E0-CA4E-46A8-BDAD-4A16A766CE8F}" presName="linearProcess" presStyleCnt="0"/>
      <dgm:spPr/>
    </dgm:pt>
    <dgm:pt modelId="{FD879E95-3F3B-452D-A576-447AC085EAC5}" type="pres">
      <dgm:prSet presAssocID="{51CFAC8B-4154-450B-9B8E-141F1F4FE08A}" presName="textNode" presStyleLbl="node1" presStyleIdx="0" presStyleCnt="7">
        <dgm:presLayoutVars>
          <dgm:bulletEnabled val="1"/>
        </dgm:presLayoutVars>
      </dgm:prSet>
      <dgm:spPr/>
    </dgm:pt>
    <dgm:pt modelId="{A63648CA-5797-4D86-B5D5-B9E50697FCFF}" type="pres">
      <dgm:prSet presAssocID="{F8F128A4-51E3-4AB6-BFB6-F1185F2C4D15}" presName="sibTrans" presStyleCnt="0"/>
      <dgm:spPr/>
    </dgm:pt>
    <dgm:pt modelId="{64171C50-EB34-41E1-B4CF-65A9F21627FA}" type="pres">
      <dgm:prSet presAssocID="{8192C53C-10CA-48A1-832A-C067CB7E4E80}" presName="textNode" presStyleLbl="node1" presStyleIdx="1" presStyleCnt="7">
        <dgm:presLayoutVars>
          <dgm:bulletEnabled val="1"/>
        </dgm:presLayoutVars>
      </dgm:prSet>
      <dgm:spPr/>
    </dgm:pt>
    <dgm:pt modelId="{F1E7AD8B-80FE-4274-81B8-D884F295C5D8}" type="pres">
      <dgm:prSet presAssocID="{70DA42DB-BA2E-439C-914B-2BCE6655EC71}" presName="sibTrans" presStyleCnt="0"/>
      <dgm:spPr/>
    </dgm:pt>
    <dgm:pt modelId="{509B6F58-A456-4192-9CCA-6A491C86875E}" type="pres">
      <dgm:prSet presAssocID="{182B6C55-7E60-4F1A-8E02-E3B82323E1AE}" presName="textNode" presStyleLbl="node1" presStyleIdx="2" presStyleCnt="7">
        <dgm:presLayoutVars>
          <dgm:bulletEnabled val="1"/>
        </dgm:presLayoutVars>
      </dgm:prSet>
      <dgm:spPr/>
    </dgm:pt>
    <dgm:pt modelId="{70C1D351-A7A3-4C55-8572-27C1B33AB315}" type="pres">
      <dgm:prSet presAssocID="{A301739D-45F8-440D-BECB-F5F609FD8141}" presName="sibTrans" presStyleCnt="0"/>
      <dgm:spPr/>
    </dgm:pt>
    <dgm:pt modelId="{56F379BF-CFC7-4DAF-BDF1-202A59FC1FAE}" type="pres">
      <dgm:prSet presAssocID="{73C291E0-BE35-4C5D-A61B-73C1DDF3D3AE}" presName="textNode" presStyleLbl="node1" presStyleIdx="3" presStyleCnt="7" custLinFactX="100000" custLinFactNeighborX="101440" custLinFactNeighborY="-1489">
        <dgm:presLayoutVars>
          <dgm:bulletEnabled val="1"/>
        </dgm:presLayoutVars>
      </dgm:prSet>
      <dgm:spPr/>
    </dgm:pt>
    <dgm:pt modelId="{28F0B327-C51A-4638-A9D6-9E8C0FACF5EE}" type="pres">
      <dgm:prSet presAssocID="{7F60D1FD-C87C-46A7-81C2-ACEA76855678}" presName="sibTrans" presStyleCnt="0"/>
      <dgm:spPr/>
    </dgm:pt>
    <dgm:pt modelId="{9CA2B611-B5B7-425D-94C0-001EE95968E0}" type="pres">
      <dgm:prSet presAssocID="{0E7BAF4C-9281-4907-9C9E-B66B2150B748}" presName="textNode" presStyleLbl="node1" presStyleIdx="4" presStyleCnt="7" custLinFactX="-100000" custLinFactNeighborX="-100000" custLinFactNeighborY="-1489">
        <dgm:presLayoutVars>
          <dgm:bulletEnabled val="1"/>
        </dgm:presLayoutVars>
      </dgm:prSet>
      <dgm:spPr/>
    </dgm:pt>
    <dgm:pt modelId="{E96AD418-5514-40D5-954B-71552252051F}" type="pres">
      <dgm:prSet presAssocID="{7910FFE4-763D-4EC3-945D-9A94D45C9C5A}" presName="sibTrans" presStyleCnt="0"/>
      <dgm:spPr/>
    </dgm:pt>
    <dgm:pt modelId="{5CF4AEC8-51C0-48DE-9993-C52B0FAF932E}" type="pres">
      <dgm:prSet presAssocID="{DA6B4E20-83A5-4F4E-825B-550468AC9ED2}" presName="textNode" presStyleLbl="node1" presStyleIdx="5" presStyleCnt="7" custLinFactNeighborY="-984">
        <dgm:presLayoutVars>
          <dgm:bulletEnabled val="1"/>
        </dgm:presLayoutVars>
      </dgm:prSet>
      <dgm:spPr/>
    </dgm:pt>
    <dgm:pt modelId="{3F403406-1D6E-4BA9-A62D-1CE422E13F7A}" type="pres">
      <dgm:prSet presAssocID="{709D5E10-DF3F-481C-8E1C-5592315911B5}" presName="sibTrans" presStyleCnt="0"/>
      <dgm:spPr/>
    </dgm:pt>
    <dgm:pt modelId="{D674372E-9C2E-44C3-BAB3-0D70DB42169F}" type="pres">
      <dgm:prSet presAssocID="{AFE84BDC-942F-415D-AC3B-9DF09DD133A3}" presName="textNode" presStyleLbl="node1" presStyleIdx="6" presStyleCnt="7">
        <dgm:presLayoutVars>
          <dgm:bulletEnabled val="1"/>
        </dgm:presLayoutVars>
      </dgm:prSet>
      <dgm:spPr/>
    </dgm:pt>
  </dgm:ptLst>
  <dgm:cxnLst>
    <dgm:cxn modelId="{0A0C160B-8911-4E03-AB4F-533B3C53A7DB}" type="presOf" srcId="{73C291E0-BE35-4C5D-A61B-73C1DDF3D3AE}" destId="{56F379BF-CFC7-4DAF-BDF1-202A59FC1FAE}" srcOrd="0" destOrd="0" presId="urn:microsoft.com/office/officeart/2005/8/layout/hProcess9"/>
    <dgm:cxn modelId="{FCF46F1A-0733-4A51-ACC4-FE08381B92A4}" type="presOf" srcId="{51CFAC8B-4154-450B-9B8E-141F1F4FE08A}" destId="{FD879E95-3F3B-452D-A576-447AC085EAC5}" srcOrd="0" destOrd="0" presId="urn:microsoft.com/office/officeart/2005/8/layout/hProcess9"/>
    <dgm:cxn modelId="{8FA3B73B-92B7-4E2F-ABEC-53C976270F78}" srcId="{2CE895E0-CA4E-46A8-BDAD-4A16A766CE8F}" destId="{AFE84BDC-942F-415D-AC3B-9DF09DD133A3}" srcOrd="6" destOrd="0" parTransId="{82342E57-7C16-400E-A611-17357CD43C03}" sibTransId="{D9C7EBA2-1CC7-4E6F-B632-06DDCC08510F}"/>
    <dgm:cxn modelId="{E933E55F-F8F8-4600-AC13-C4BA64D220DB}" type="presOf" srcId="{2CE895E0-CA4E-46A8-BDAD-4A16A766CE8F}" destId="{BFF4625D-1FF4-4603-9AED-648683C40DA3}" srcOrd="0" destOrd="0" presId="urn:microsoft.com/office/officeart/2005/8/layout/hProcess9"/>
    <dgm:cxn modelId="{A738FB4B-C4DE-4D71-83DF-654A854E688C}" srcId="{2CE895E0-CA4E-46A8-BDAD-4A16A766CE8F}" destId="{182B6C55-7E60-4F1A-8E02-E3B82323E1AE}" srcOrd="2" destOrd="0" parTransId="{C1EE5D58-3D1D-4EF9-B2F6-0FB3272841B8}" sibTransId="{A301739D-45F8-440D-BECB-F5F609FD8141}"/>
    <dgm:cxn modelId="{EC38C075-1385-4AF8-B5E6-68C4428F2F54}" type="presOf" srcId="{182B6C55-7E60-4F1A-8E02-E3B82323E1AE}" destId="{509B6F58-A456-4192-9CCA-6A491C86875E}" srcOrd="0" destOrd="0" presId="urn:microsoft.com/office/officeart/2005/8/layout/hProcess9"/>
    <dgm:cxn modelId="{6AB40A85-A8F0-4D00-806E-7D5D43EB718E}" srcId="{2CE895E0-CA4E-46A8-BDAD-4A16A766CE8F}" destId="{73C291E0-BE35-4C5D-A61B-73C1DDF3D3AE}" srcOrd="3" destOrd="0" parTransId="{C02909F1-0E39-4048-A31B-E9FAD88404B8}" sibTransId="{7F60D1FD-C87C-46A7-81C2-ACEA76855678}"/>
    <dgm:cxn modelId="{A9013391-E163-48B6-AC7F-15AACA5665DA}" type="presOf" srcId="{AFE84BDC-942F-415D-AC3B-9DF09DD133A3}" destId="{D674372E-9C2E-44C3-BAB3-0D70DB42169F}" srcOrd="0" destOrd="0" presId="urn:microsoft.com/office/officeart/2005/8/layout/hProcess9"/>
    <dgm:cxn modelId="{4F5C17C6-F840-4433-A23D-A7FC49D20880}" type="presOf" srcId="{8192C53C-10CA-48A1-832A-C067CB7E4E80}" destId="{64171C50-EB34-41E1-B4CF-65A9F21627FA}" srcOrd="0" destOrd="0" presId="urn:microsoft.com/office/officeart/2005/8/layout/hProcess9"/>
    <dgm:cxn modelId="{C20185C6-D289-49A8-99FE-DD9B77A64A1A}" type="presOf" srcId="{DA6B4E20-83A5-4F4E-825B-550468AC9ED2}" destId="{5CF4AEC8-51C0-48DE-9993-C52B0FAF932E}" srcOrd="0" destOrd="0" presId="urn:microsoft.com/office/officeart/2005/8/layout/hProcess9"/>
    <dgm:cxn modelId="{DC5FAFC9-7D78-4517-B8B9-16652ED61FD4}" srcId="{2CE895E0-CA4E-46A8-BDAD-4A16A766CE8F}" destId="{0E7BAF4C-9281-4907-9C9E-B66B2150B748}" srcOrd="4" destOrd="0" parTransId="{C779A8C9-7E69-4DFD-B83D-FEA7C551F240}" sibTransId="{7910FFE4-763D-4EC3-945D-9A94D45C9C5A}"/>
    <dgm:cxn modelId="{E6BE3DCB-FBC3-4588-8C3C-1C7EAF062FAF}" srcId="{2CE895E0-CA4E-46A8-BDAD-4A16A766CE8F}" destId="{DA6B4E20-83A5-4F4E-825B-550468AC9ED2}" srcOrd="5" destOrd="0" parTransId="{9F9832B9-FE1B-48EE-B892-3910377F693D}" sibTransId="{709D5E10-DF3F-481C-8E1C-5592315911B5}"/>
    <dgm:cxn modelId="{F70300D3-AC27-4E0D-99B0-D6A831E7F93F}" type="presOf" srcId="{0E7BAF4C-9281-4907-9C9E-B66B2150B748}" destId="{9CA2B611-B5B7-425D-94C0-001EE95968E0}" srcOrd="0" destOrd="0" presId="urn:microsoft.com/office/officeart/2005/8/layout/hProcess9"/>
    <dgm:cxn modelId="{938972DF-D17A-4156-96BB-78574D46234A}" srcId="{2CE895E0-CA4E-46A8-BDAD-4A16A766CE8F}" destId="{51CFAC8B-4154-450B-9B8E-141F1F4FE08A}" srcOrd="0" destOrd="0" parTransId="{01CFEA4C-FF0D-4DAA-A44A-EC952A9542AD}" sibTransId="{F8F128A4-51E3-4AB6-BFB6-F1185F2C4D15}"/>
    <dgm:cxn modelId="{D23563E6-E374-4E4E-BC9D-21AB27255CAD}" srcId="{2CE895E0-CA4E-46A8-BDAD-4A16A766CE8F}" destId="{8192C53C-10CA-48A1-832A-C067CB7E4E80}" srcOrd="1" destOrd="0" parTransId="{9FFB044E-1008-4231-AFC3-400D4A353DAF}" sibTransId="{70DA42DB-BA2E-439C-914B-2BCE6655EC71}"/>
    <dgm:cxn modelId="{F572FBB0-766B-483E-AF45-ABF8B97555F6}" type="presParOf" srcId="{BFF4625D-1FF4-4603-9AED-648683C40DA3}" destId="{F436AC03-83B6-4A8C-9E70-AC0193892ED1}" srcOrd="0" destOrd="0" presId="urn:microsoft.com/office/officeart/2005/8/layout/hProcess9"/>
    <dgm:cxn modelId="{40C963CA-E815-4C73-BD73-9FA41CE582E7}" type="presParOf" srcId="{BFF4625D-1FF4-4603-9AED-648683C40DA3}" destId="{A62B0E93-ABA5-4509-B1B0-5AD81992BAA3}" srcOrd="1" destOrd="0" presId="urn:microsoft.com/office/officeart/2005/8/layout/hProcess9"/>
    <dgm:cxn modelId="{898B250C-CC86-4230-AC94-69EFD8006E90}" type="presParOf" srcId="{A62B0E93-ABA5-4509-B1B0-5AD81992BAA3}" destId="{FD879E95-3F3B-452D-A576-447AC085EAC5}" srcOrd="0" destOrd="0" presId="urn:microsoft.com/office/officeart/2005/8/layout/hProcess9"/>
    <dgm:cxn modelId="{4311977B-E3C1-4507-BD73-746DEEE4E48B}" type="presParOf" srcId="{A62B0E93-ABA5-4509-B1B0-5AD81992BAA3}" destId="{A63648CA-5797-4D86-B5D5-B9E50697FCFF}" srcOrd="1" destOrd="0" presId="urn:microsoft.com/office/officeart/2005/8/layout/hProcess9"/>
    <dgm:cxn modelId="{D6B28BAB-535A-48CA-A7ED-23AD8CA46A1A}" type="presParOf" srcId="{A62B0E93-ABA5-4509-B1B0-5AD81992BAA3}" destId="{64171C50-EB34-41E1-B4CF-65A9F21627FA}" srcOrd="2" destOrd="0" presId="urn:microsoft.com/office/officeart/2005/8/layout/hProcess9"/>
    <dgm:cxn modelId="{4165D814-4CCF-40C1-BE6C-C7AC1E96D48F}" type="presParOf" srcId="{A62B0E93-ABA5-4509-B1B0-5AD81992BAA3}" destId="{F1E7AD8B-80FE-4274-81B8-D884F295C5D8}" srcOrd="3" destOrd="0" presId="urn:microsoft.com/office/officeart/2005/8/layout/hProcess9"/>
    <dgm:cxn modelId="{C7A4B78A-F2FA-4DF3-AAE8-494EB3C22769}" type="presParOf" srcId="{A62B0E93-ABA5-4509-B1B0-5AD81992BAA3}" destId="{509B6F58-A456-4192-9CCA-6A491C86875E}" srcOrd="4" destOrd="0" presId="urn:microsoft.com/office/officeart/2005/8/layout/hProcess9"/>
    <dgm:cxn modelId="{D7228CDA-339F-4B62-A78A-E93151C6C73B}" type="presParOf" srcId="{A62B0E93-ABA5-4509-B1B0-5AD81992BAA3}" destId="{70C1D351-A7A3-4C55-8572-27C1B33AB315}" srcOrd="5" destOrd="0" presId="urn:microsoft.com/office/officeart/2005/8/layout/hProcess9"/>
    <dgm:cxn modelId="{65CCA960-08F6-4F60-B55D-7117662B4CE7}" type="presParOf" srcId="{A62B0E93-ABA5-4509-B1B0-5AD81992BAA3}" destId="{56F379BF-CFC7-4DAF-BDF1-202A59FC1FAE}" srcOrd="6" destOrd="0" presId="urn:microsoft.com/office/officeart/2005/8/layout/hProcess9"/>
    <dgm:cxn modelId="{FE818C61-63E4-42A2-BD81-BDE253F69FBD}" type="presParOf" srcId="{A62B0E93-ABA5-4509-B1B0-5AD81992BAA3}" destId="{28F0B327-C51A-4638-A9D6-9E8C0FACF5EE}" srcOrd="7" destOrd="0" presId="urn:microsoft.com/office/officeart/2005/8/layout/hProcess9"/>
    <dgm:cxn modelId="{06E6188D-444D-4A48-90B4-7305FBCCA229}" type="presParOf" srcId="{A62B0E93-ABA5-4509-B1B0-5AD81992BAA3}" destId="{9CA2B611-B5B7-425D-94C0-001EE95968E0}" srcOrd="8" destOrd="0" presId="urn:microsoft.com/office/officeart/2005/8/layout/hProcess9"/>
    <dgm:cxn modelId="{1270841D-17D2-4E45-8F82-9DB6EEA9CC9A}" type="presParOf" srcId="{A62B0E93-ABA5-4509-B1B0-5AD81992BAA3}" destId="{E96AD418-5514-40D5-954B-71552252051F}" srcOrd="9" destOrd="0" presId="urn:microsoft.com/office/officeart/2005/8/layout/hProcess9"/>
    <dgm:cxn modelId="{98CF4DEF-45B0-46A4-BB8F-48B8E0361857}" type="presParOf" srcId="{A62B0E93-ABA5-4509-B1B0-5AD81992BAA3}" destId="{5CF4AEC8-51C0-48DE-9993-C52B0FAF932E}" srcOrd="10" destOrd="0" presId="urn:microsoft.com/office/officeart/2005/8/layout/hProcess9"/>
    <dgm:cxn modelId="{31B8D138-6D33-405C-B8C6-B71A3FE9EEDE}" type="presParOf" srcId="{A62B0E93-ABA5-4509-B1B0-5AD81992BAA3}" destId="{3F403406-1D6E-4BA9-A62D-1CE422E13F7A}" srcOrd="11" destOrd="0" presId="urn:microsoft.com/office/officeart/2005/8/layout/hProcess9"/>
    <dgm:cxn modelId="{546E4E7F-8CE6-4B0D-9302-564ED1E8F5B0}" type="presParOf" srcId="{A62B0E93-ABA5-4509-B1B0-5AD81992BAA3}" destId="{D674372E-9C2E-44C3-BAB3-0D70DB42169F}" srcOrd="12"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544840-FC26-4770-9C50-5BE78F2FD0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1AFE54F-3697-4FF3-92D1-98AFC2C76E6C}">
      <dgm:prSet phldrT="[Text]" custT="1"/>
      <dgm:spPr/>
      <dgm:t>
        <a:bodyPr/>
        <a:lstStyle/>
        <a:p>
          <a:r>
            <a:rPr lang="en-US" sz="5400" dirty="0"/>
            <a:t>Centers &amp; Corridors Proposal</a:t>
          </a:r>
        </a:p>
      </dgm:t>
    </dgm:pt>
    <dgm:pt modelId="{9B62E3C6-921E-4714-BD3C-A77C888D1072}" type="parTrans" cxnId="{061D0B33-78A2-4338-9A9E-AE0DF4915CED}">
      <dgm:prSet/>
      <dgm:spPr/>
      <dgm:t>
        <a:bodyPr/>
        <a:lstStyle/>
        <a:p>
          <a:endParaRPr lang="en-US"/>
        </a:p>
      </dgm:t>
    </dgm:pt>
    <dgm:pt modelId="{51E0BAB3-AB89-49B3-A398-0257099C1BA5}" type="sibTrans" cxnId="{061D0B33-78A2-4338-9A9E-AE0DF4915CED}">
      <dgm:prSet/>
      <dgm:spPr/>
      <dgm:t>
        <a:bodyPr/>
        <a:lstStyle/>
        <a:p>
          <a:endParaRPr lang="en-US"/>
        </a:p>
      </dgm:t>
    </dgm:pt>
    <dgm:pt modelId="{93860C12-0FE6-492D-BE45-07849495F4DE}" type="pres">
      <dgm:prSet presAssocID="{3B544840-FC26-4770-9C50-5BE78F2FD0D3}" presName="diagram" presStyleCnt="0">
        <dgm:presLayoutVars>
          <dgm:dir/>
          <dgm:resizeHandles val="exact"/>
        </dgm:presLayoutVars>
      </dgm:prSet>
      <dgm:spPr/>
    </dgm:pt>
    <dgm:pt modelId="{D6D9A281-BE0B-4BFB-A389-CEE2320CCF0A}" type="pres">
      <dgm:prSet presAssocID="{21AFE54F-3697-4FF3-92D1-98AFC2C76E6C}" presName="node" presStyleLbl="node1" presStyleIdx="0" presStyleCnt="1" custLinFactNeighborY="-4629">
        <dgm:presLayoutVars>
          <dgm:bulletEnabled val="1"/>
        </dgm:presLayoutVars>
      </dgm:prSet>
      <dgm:spPr/>
    </dgm:pt>
  </dgm:ptLst>
  <dgm:cxnLst>
    <dgm:cxn modelId="{061D0B33-78A2-4338-9A9E-AE0DF4915CED}" srcId="{3B544840-FC26-4770-9C50-5BE78F2FD0D3}" destId="{21AFE54F-3697-4FF3-92D1-98AFC2C76E6C}" srcOrd="0" destOrd="0" parTransId="{9B62E3C6-921E-4714-BD3C-A77C888D1072}" sibTransId="{51E0BAB3-AB89-49B3-A398-0257099C1BA5}"/>
    <dgm:cxn modelId="{74F2F9BF-459B-4BDE-A3B1-D2338927FDD4}" type="presOf" srcId="{21AFE54F-3697-4FF3-92D1-98AFC2C76E6C}" destId="{D6D9A281-BE0B-4BFB-A389-CEE2320CCF0A}" srcOrd="0" destOrd="0" presId="urn:microsoft.com/office/officeart/2005/8/layout/default"/>
    <dgm:cxn modelId="{502F5AC3-41B2-4483-B062-17AF569640AA}" type="presOf" srcId="{3B544840-FC26-4770-9C50-5BE78F2FD0D3}" destId="{93860C12-0FE6-492D-BE45-07849495F4DE}" srcOrd="0" destOrd="0" presId="urn:microsoft.com/office/officeart/2005/8/layout/default"/>
    <dgm:cxn modelId="{7214B6C8-1808-49DE-89D3-FBB14466A6C6}" type="presParOf" srcId="{93860C12-0FE6-492D-BE45-07849495F4DE}" destId="{D6D9A281-BE0B-4BFB-A389-CEE2320CCF0A}"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544840-FC26-4770-9C50-5BE78F2FD0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1AFE54F-3697-4FF3-92D1-98AFC2C76E6C}">
      <dgm:prSet phldrT="[Text]" custT="1"/>
      <dgm:spPr/>
      <dgm:t>
        <a:bodyPr/>
        <a:lstStyle/>
        <a:p>
          <a:r>
            <a:rPr lang="en-US" sz="5400" dirty="0"/>
            <a:t>Other Efforts</a:t>
          </a:r>
        </a:p>
      </dgm:t>
    </dgm:pt>
    <dgm:pt modelId="{9B62E3C6-921E-4714-BD3C-A77C888D1072}" type="parTrans" cxnId="{061D0B33-78A2-4338-9A9E-AE0DF4915CED}">
      <dgm:prSet/>
      <dgm:spPr/>
      <dgm:t>
        <a:bodyPr/>
        <a:lstStyle/>
        <a:p>
          <a:endParaRPr lang="en-US"/>
        </a:p>
      </dgm:t>
    </dgm:pt>
    <dgm:pt modelId="{51E0BAB3-AB89-49B3-A398-0257099C1BA5}" type="sibTrans" cxnId="{061D0B33-78A2-4338-9A9E-AE0DF4915CED}">
      <dgm:prSet/>
      <dgm:spPr/>
      <dgm:t>
        <a:bodyPr/>
        <a:lstStyle/>
        <a:p>
          <a:endParaRPr lang="en-US"/>
        </a:p>
      </dgm:t>
    </dgm:pt>
    <dgm:pt modelId="{93860C12-0FE6-492D-BE45-07849495F4DE}" type="pres">
      <dgm:prSet presAssocID="{3B544840-FC26-4770-9C50-5BE78F2FD0D3}" presName="diagram" presStyleCnt="0">
        <dgm:presLayoutVars>
          <dgm:dir/>
          <dgm:resizeHandles val="exact"/>
        </dgm:presLayoutVars>
      </dgm:prSet>
      <dgm:spPr/>
    </dgm:pt>
    <dgm:pt modelId="{D6D9A281-BE0B-4BFB-A389-CEE2320CCF0A}" type="pres">
      <dgm:prSet presAssocID="{21AFE54F-3697-4FF3-92D1-98AFC2C76E6C}" presName="node" presStyleLbl="node1" presStyleIdx="0" presStyleCnt="1" custLinFactNeighborY="-4629">
        <dgm:presLayoutVars>
          <dgm:bulletEnabled val="1"/>
        </dgm:presLayoutVars>
      </dgm:prSet>
      <dgm:spPr/>
    </dgm:pt>
  </dgm:ptLst>
  <dgm:cxnLst>
    <dgm:cxn modelId="{061D0B33-78A2-4338-9A9E-AE0DF4915CED}" srcId="{3B544840-FC26-4770-9C50-5BE78F2FD0D3}" destId="{21AFE54F-3697-4FF3-92D1-98AFC2C76E6C}" srcOrd="0" destOrd="0" parTransId="{9B62E3C6-921E-4714-BD3C-A77C888D1072}" sibTransId="{51E0BAB3-AB89-49B3-A398-0257099C1BA5}"/>
    <dgm:cxn modelId="{74F2F9BF-459B-4BDE-A3B1-D2338927FDD4}" type="presOf" srcId="{21AFE54F-3697-4FF3-92D1-98AFC2C76E6C}" destId="{D6D9A281-BE0B-4BFB-A389-CEE2320CCF0A}" srcOrd="0" destOrd="0" presId="urn:microsoft.com/office/officeart/2005/8/layout/default"/>
    <dgm:cxn modelId="{502F5AC3-41B2-4483-B062-17AF569640AA}" type="presOf" srcId="{3B544840-FC26-4770-9C50-5BE78F2FD0D3}" destId="{93860C12-0FE6-492D-BE45-07849495F4DE}" srcOrd="0" destOrd="0" presId="urn:microsoft.com/office/officeart/2005/8/layout/default"/>
    <dgm:cxn modelId="{7214B6C8-1808-49DE-89D3-FBB14466A6C6}" type="presParOf" srcId="{93860C12-0FE6-492D-BE45-07849495F4DE}" destId="{D6D9A281-BE0B-4BFB-A389-CEE2320CCF0A}"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6AC03-83B6-4A8C-9E70-AC0193892ED1}">
      <dsp:nvSpPr>
        <dsp:cNvPr id="0" name=""/>
        <dsp:cNvSpPr/>
      </dsp:nvSpPr>
      <dsp:spPr>
        <a:xfrm>
          <a:off x="7394" y="0"/>
          <a:ext cx="8681536" cy="41529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879E95-3F3B-452D-A576-447AC085EAC5}">
      <dsp:nvSpPr>
        <dsp:cNvPr id="0" name=""/>
        <dsp:cNvSpPr/>
      </dsp:nvSpPr>
      <dsp:spPr>
        <a:xfrm>
          <a:off x="743" y="1245870"/>
          <a:ext cx="1191073" cy="1661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Introduction</a:t>
          </a:r>
        </a:p>
      </dsp:txBody>
      <dsp:txXfrm>
        <a:off x="58886" y="1304013"/>
        <a:ext cx="1074787" cy="1544874"/>
      </dsp:txXfrm>
    </dsp:sp>
    <dsp:sp modelId="{64171C50-EB34-41E1-B4CF-65A9F21627FA}">
      <dsp:nvSpPr>
        <dsp:cNvPr id="0" name=""/>
        <dsp:cNvSpPr/>
      </dsp:nvSpPr>
      <dsp:spPr>
        <a:xfrm>
          <a:off x="1251370" y="1245870"/>
          <a:ext cx="1191073" cy="1661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Identify Issues</a:t>
          </a:r>
        </a:p>
      </dsp:txBody>
      <dsp:txXfrm>
        <a:off x="1309513" y="1304013"/>
        <a:ext cx="1074787" cy="1544874"/>
      </dsp:txXfrm>
    </dsp:sp>
    <dsp:sp modelId="{509B6F58-A456-4192-9CCA-6A491C86875E}">
      <dsp:nvSpPr>
        <dsp:cNvPr id="0" name=""/>
        <dsp:cNvSpPr/>
      </dsp:nvSpPr>
      <dsp:spPr>
        <a:xfrm>
          <a:off x="2501998" y="1245870"/>
          <a:ext cx="1191073" cy="1661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Public Input</a:t>
          </a:r>
        </a:p>
      </dsp:txBody>
      <dsp:txXfrm>
        <a:off x="2560141" y="1304013"/>
        <a:ext cx="1074787" cy="1544874"/>
      </dsp:txXfrm>
    </dsp:sp>
    <dsp:sp modelId="{56F379BF-CFC7-4DAF-BDF1-202A59FC1FAE}">
      <dsp:nvSpPr>
        <dsp:cNvPr id="0" name=""/>
        <dsp:cNvSpPr/>
      </dsp:nvSpPr>
      <dsp:spPr>
        <a:xfrm>
          <a:off x="5004110" y="1221135"/>
          <a:ext cx="1191073" cy="1661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Environmental Impact Statement (EIS)</a:t>
          </a:r>
        </a:p>
      </dsp:txBody>
      <dsp:txXfrm>
        <a:off x="5062253" y="1279278"/>
        <a:ext cx="1074787" cy="1544874"/>
      </dsp:txXfrm>
    </dsp:sp>
    <dsp:sp modelId="{9CA2B611-B5B7-425D-94C0-001EE95968E0}">
      <dsp:nvSpPr>
        <dsp:cNvPr id="0" name=""/>
        <dsp:cNvSpPr/>
      </dsp:nvSpPr>
      <dsp:spPr>
        <a:xfrm>
          <a:off x="3752625" y="1221135"/>
          <a:ext cx="1191073" cy="1661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Draft Plan Updates &amp; Development Regulations</a:t>
          </a:r>
        </a:p>
      </dsp:txBody>
      <dsp:txXfrm>
        <a:off x="3810768" y="1279278"/>
        <a:ext cx="1074787" cy="1544874"/>
      </dsp:txXfrm>
    </dsp:sp>
    <dsp:sp modelId="{5CF4AEC8-51C0-48DE-9993-C52B0FAF932E}">
      <dsp:nvSpPr>
        <dsp:cNvPr id="0" name=""/>
        <dsp:cNvSpPr/>
      </dsp:nvSpPr>
      <dsp:spPr>
        <a:xfrm>
          <a:off x="6253880" y="1229524"/>
          <a:ext cx="1191073" cy="1661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Public Meetings and Hearings</a:t>
          </a:r>
        </a:p>
      </dsp:txBody>
      <dsp:txXfrm>
        <a:off x="6312023" y="1287667"/>
        <a:ext cx="1074787" cy="1544874"/>
      </dsp:txXfrm>
    </dsp:sp>
    <dsp:sp modelId="{D674372E-9C2E-44C3-BAB3-0D70DB42169F}">
      <dsp:nvSpPr>
        <dsp:cNvPr id="0" name=""/>
        <dsp:cNvSpPr/>
      </dsp:nvSpPr>
      <dsp:spPr>
        <a:xfrm>
          <a:off x="7504508" y="1245870"/>
          <a:ext cx="1191073" cy="1661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Adoption Process</a:t>
          </a:r>
        </a:p>
      </dsp:txBody>
      <dsp:txXfrm>
        <a:off x="7562651" y="1304013"/>
        <a:ext cx="1074787" cy="1544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9A281-BE0B-4BFB-A389-CEE2320CCF0A}">
      <dsp:nvSpPr>
        <dsp:cNvPr id="0" name=""/>
        <dsp:cNvSpPr/>
      </dsp:nvSpPr>
      <dsp:spPr>
        <a:xfrm>
          <a:off x="2059363" y="0"/>
          <a:ext cx="4453581" cy="26721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Centers &amp; Corridors Proposal</a:t>
          </a:r>
        </a:p>
      </dsp:txBody>
      <dsp:txXfrm>
        <a:off x="2059363" y="0"/>
        <a:ext cx="4453581" cy="2672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9A281-BE0B-4BFB-A389-CEE2320CCF0A}">
      <dsp:nvSpPr>
        <dsp:cNvPr id="0" name=""/>
        <dsp:cNvSpPr/>
      </dsp:nvSpPr>
      <dsp:spPr>
        <a:xfrm>
          <a:off x="2059363" y="0"/>
          <a:ext cx="4453581" cy="26721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Other Efforts</a:t>
          </a:r>
        </a:p>
      </dsp:txBody>
      <dsp:txXfrm>
        <a:off x="2059363" y="0"/>
        <a:ext cx="4453581" cy="26721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atin typeface="Arial" charset="0"/>
              </a:defRPr>
            </a:lvl1pPr>
          </a:lstStyle>
          <a:p>
            <a:pPr>
              <a:defRPr/>
            </a:pPr>
            <a:fld id="{6A2DFC5C-9CC9-45AA-A108-E68302DA90FC}" type="datetimeFigureOut">
              <a:rPr lang="en-US"/>
              <a:pPr>
                <a:defRPr/>
              </a:pPr>
              <a:t>1/3/2019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a:lvl1pPr>
          </a:lstStyle>
          <a:p>
            <a:fld id="{40D83823-C0B5-4C17-B2F0-AB8F140F6764}" type="slidenum">
              <a:rPr lang="en-US" altLang="en-US"/>
              <a:pPr/>
              <a:t>‹#›</a:t>
            </a:fld>
            <a:endParaRPr lang="en-US" altLang="en-US"/>
          </a:p>
        </p:txBody>
      </p:sp>
    </p:spTree>
    <p:extLst>
      <p:ext uri="{BB962C8B-B14F-4D97-AF65-F5344CB8AC3E}">
        <p14:creationId xmlns:p14="http://schemas.microsoft.com/office/powerpoint/2010/main" val="334723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charset="0"/>
              </a:defRPr>
            </a:lvl1pPr>
          </a:lstStyle>
          <a:p>
            <a:pPr>
              <a:defRPr/>
            </a:pPr>
            <a:fld id="{79BE65DC-028C-4085-A97D-4B11BDD5B338}" type="datetimeFigureOut">
              <a:rPr lang="en-US"/>
              <a:pPr>
                <a:defRPr/>
              </a:pPr>
              <a:t>1/3/2019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a:lvl1pPr>
          </a:lstStyle>
          <a:p>
            <a:fld id="{12FF508E-7578-449F-9643-9053A1C0997D}" type="slidenum">
              <a:rPr lang="en-US" altLang="en-US"/>
              <a:pPr/>
              <a:t>‹#›</a:t>
            </a:fld>
            <a:endParaRPr lang="en-US" altLang="en-US"/>
          </a:p>
        </p:txBody>
      </p:sp>
    </p:spTree>
    <p:extLst>
      <p:ext uri="{BB962C8B-B14F-4D97-AF65-F5344CB8AC3E}">
        <p14:creationId xmlns:p14="http://schemas.microsoft.com/office/powerpoint/2010/main" val="322915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1494" indent="-289036" eaLnBrk="0" hangingPunct="0">
              <a:defRPr>
                <a:solidFill>
                  <a:schemeClr val="tx1"/>
                </a:solidFill>
                <a:latin typeface="Arial" panose="020B0604020202020204" pitchFamily="34" charset="0"/>
              </a:defRPr>
            </a:lvl2pPr>
            <a:lvl3pPr marL="1156145" indent="-231229" eaLnBrk="0" hangingPunct="0">
              <a:defRPr>
                <a:solidFill>
                  <a:schemeClr val="tx1"/>
                </a:solidFill>
                <a:latin typeface="Arial" panose="020B0604020202020204" pitchFamily="34" charset="0"/>
              </a:defRPr>
            </a:lvl3pPr>
            <a:lvl4pPr marL="1618602" indent="-231229" eaLnBrk="0" hangingPunct="0">
              <a:defRPr>
                <a:solidFill>
                  <a:schemeClr val="tx1"/>
                </a:solidFill>
                <a:latin typeface="Arial" panose="020B0604020202020204" pitchFamily="34" charset="0"/>
              </a:defRPr>
            </a:lvl4pPr>
            <a:lvl5pPr marL="2081060" indent="-231229" eaLnBrk="0" hangingPunct="0">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9BCBE3-8F85-4AC4-8E66-0D99BE0467E0}" type="slidenum">
              <a:rPr lang="en-US" altLang="en-US"/>
              <a:pPr eaLnBrk="1" hangingPunct="1"/>
              <a:t>1</a:t>
            </a:fld>
            <a:endParaRPr lang="en-US" altLang="en-US"/>
          </a:p>
        </p:txBody>
      </p:sp>
    </p:spTree>
    <p:extLst>
      <p:ext uri="{BB962C8B-B14F-4D97-AF65-F5344CB8AC3E}">
        <p14:creationId xmlns:p14="http://schemas.microsoft.com/office/powerpoint/2010/main" val="207503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3 new corridor zones replace a multitude of commercial and multifamily zones in existing codes. Focus on site and building design over uses. Still does not allow things with high impacts to locate next to things that are incompatible without significant buffering, but recognizes that buildings often last longer than the uses located within them. </a:t>
            </a:r>
          </a:p>
          <a:p>
            <a:endParaRPr lang="en-US" baseline="0" dirty="0"/>
          </a:p>
          <a:p>
            <a:r>
              <a:rPr lang="en-US" baseline="0" dirty="0"/>
              <a:t>Employment Corridor – 112</a:t>
            </a:r>
            <a:r>
              <a:rPr lang="en-US" baseline="30000" dirty="0"/>
              <a:t>th</a:t>
            </a:r>
            <a:r>
              <a:rPr lang="en-US" baseline="0" dirty="0"/>
              <a:t> Street East, Mountain Highway, and Canyon Road – concentrated place for employers, including professional offices and industrial uses. No housing allowed. </a:t>
            </a:r>
          </a:p>
          <a:p>
            <a:endParaRPr lang="en-US" baseline="0" dirty="0"/>
          </a:p>
          <a:p>
            <a:r>
              <a:rPr lang="en-US" baseline="0" dirty="0"/>
              <a:t>Neighborhood Corridor – Generally 1 block off of Pacific Ave and Meridian acting as a buffer between higher intensity uses along major road and single family residential neighborhoods. Allows mix of housing types, civic uses, and neighborhood scale commercial and services. Also along 176</a:t>
            </a:r>
            <a:r>
              <a:rPr lang="en-US" baseline="30000" dirty="0"/>
              <a:t>th</a:t>
            </a:r>
            <a:r>
              <a:rPr lang="en-US" baseline="0" dirty="0"/>
              <a:t> &amp; 112</a:t>
            </a:r>
            <a:r>
              <a:rPr lang="en-US" baseline="30000" dirty="0"/>
              <a:t>th</a:t>
            </a:r>
            <a:r>
              <a:rPr lang="en-US" baseline="0" dirty="0"/>
              <a:t> St. </a:t>
            </a:r>
          </a:p>
          <a:p>
            <a:endParaRPr lang="en-US" baseline="0" dirty="0"/>
          </a:p>
          <a:p>
            <a:r>
              <a:rPr lang="en-US" baseline="0" dirty="0"/>
              <a:t>Urban Corridor – Generally first block of uses along Pacific and Meridian and around intersection of 112</a:t>
            </a:r>
            <a:r>
              <a:rPr lang="en-US" baseline="30000" dirty="0"/>
              <a:t>th</a:t>
            </a:r>
            <a:r>
              <a:rPr lang="en-US" baseline="0" dirty="0"/>
              <a:t> &amp; Canyon. Allows a mix of commercial and high density multifamily uses – more auto-oriented and lower height and density than Towne Center. </a:t>
            </a:r>
          </a:p>
          <a:p>
            <a:endParaRPr lang="en-US" baseline="0" dirty="0"/>
          </a:p>
        </p:txBody>
      </p:sp>
      <p:sp>
        <p:nvSpPr>
          <p:cNvPr id="4" name="Slide Number Placeholder 3"/>
          <p:cNvSpPr>
            <a:spLocks noGrp="1"/>
          </p:cNvSpPr>
          <p:nvPr>
            <p:ph type="sldNum" sz="quarter" idx="10"/>
          </p:nvPr>
        </p:nvSpPr>
        <p:spPr/>
        <p:txBody>
          <a:bodyPr/>
          <a:lstStyle/>
          <a:p>
            <a:fld id="{12FF508E-7578-449F-9643-9053A1C0997D}" type="slidenum">
              <a:rPr lang="en-US" altLang="en-US" smtClean="0"/>
              <a:pPr/>
              <a:t>10</a:t>
            </a:fld>
            <a:endParaRPr lang="en-US" altLang="en-US"/>
          </a:p>
        </p:txBody>
      </p:sp>
    </p:spTree>
    <p:extLst>
      <p:ext uri="{BB962C8B-B14F-4D97-AF65-F5344CB8AC3E}">
        <p14:creationId xmlns:p14="http://schemas.microsoft.com/office/powerpoint/2010/main" val="107386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Ramping up for public outreach…</a:t>
            </a:r>
          </a:p>
          <a:p>
            <a:endParaRPr lang="en-US" baseline="0" dirty="0"/>
          </a:p>
          <a:p>
            <a:r>
              <a:rPr lang="en-US" baseline="0" dirty="0"/>
              <a:t>-once LUACs have determined which rezone requests will be included in their draft that will go to public meeting, rezone notification postcards will be sent to all property owners with hearing dates</a:t>
            </a:r>
          </a:p>
          <a:p>
            <a:r>
              <a:rPr lang="en-US" baseline="0" dirty="0"/>
              <a:t>-we will reach out to community and stakeholder groups we know of and offer presentations and updates to those groups</a:t>
            </a:r>
          </a:p>
          <a:p>
            <a:r>
              <a:rPr lang="en-US" baseline="0" dirty="0"/>
              <a:t>-we’ll promote the process via social media, industry notices, interested parties list, media, and our website (no budget for community-wide mailing again)</a:t>
            </a:r>
          </a:p>
          <a:p>
            <a:r>
              <a:rPr lang="en-US" baseline="0" dirty="0"/>
              <a:t>-Launch online and in-person open houses for people to get up-to-speed before public meetings and hearings begin</a:t>
            </a:r>
          </a:p>
          <a:p>
            <a:r>
              <a:rPr lang="en-US" baseline="0" dirty="0"/>
              <a:t>-public meetings before LUACs</a:t>
            </a:r>
          </a:p>
          <a:p>
            <a:r>
              <a:rPr lang="en-US" baseline="0" dirty="0"/>
              <a:t>-public hearings before Planning Commission</a:t>
            </a:r>
          </a:p>
          <a:p>
            <a:r>
              <a:rPr lang="en-US" baseline="0" dirty="0"/>
              <a:t>-final public hearings and adoption process before County Council</a:t>
            </a:r>
          </a:p>
        </p:txBody>
      </p:sp>
      <p:sp>
        <p:nvSpPr>
          <p:cNvPr id="4" name="Slide Number Placeholder 3"/>
          <p:cNvSpPr>
            <a:spLocks noGrp="1"/>
          </p:cNvSpPr>
          <p:nvPr>
            <p:ph type="sldNum" sz="quarter" idx="10"/>
          </p:nvPr>
        </p:nvSpPr>
        <p:spPr/>
        <p:txBody>
          <a:bodyPr/>
          <a:lstStyle/>
          <a:p>
            <a:fld id="{12FF508E-7578-449F-9643-9053A1C0997D}" type="slidenum">
              <a:rPr lang="en-US" altLang="en-US" smtClean="0"/>
              <a:pPr/>
              <a:t>11</a:t>
            </a:fld>
            <a:endParaRPr lang="en-US" altLang="en-US"/>
          </a:p>
        </p:txBody>
      </p:sp>
    </p:spTree>
    <p:extLst>
      <p:ext uri="{BB962C8B-B14F-4D97-AF65-F5344CB8AC3E}">
        <p14:creationId xmlns:p14="http://schemas.microsoft.com/office/powerpoint/2010/main" val="287100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community plan updates, Pierce County introduced a new zoning concept – Centers and Corridors. The concept would concentrate growth along major transportation corridors and consolidate zoning in those areas. </a:t>
            </a:r>
          </a:p>
        </p:txBody>
      </p:sp>
      <p:sp>
        <p:nvSpPr>
          <p:cNvPr id="4" name="Slide Number Placeholder 3"/>
          <p:cNvSpPr>
            <a:spLocks noGrp="1"/>
          </p:cNvSpPr>
          <p:nvPr>
            <p:ph type="sldNum" sz="quarter" idx="10"/>
          </p:nvPr>
        </p:nvSpPr>
        <p:spPr/>
        <p:txBody>
          <a:bodyPr/>
          <a:lstStyle/>
          <a:p>
            <a:fld id="{12FF508E-7578-449F-9643-9053A1C0997D}" type="slidenum">
              <a:rPr lang="en-US" altLang="en-US" smtClean="0"/>
              <a:pPr/>
              <a:t>12</a:t>
            </a:fld>
            <a:endParaRPr lang="en-US" altLang="en-US"/>
          </a:p>
        </p:txBody>
      </p:sp>
    </p:spTree>
    <p:extLst>
      <p:ext uri="{BB962C8B-B14F-4D97-AF65-F5344CB8AC3E}">
        <p14:creationId xmlns:p14="http://schemas.microsoft.com/office/powerpoint/2010/main" val="202788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12FF508E-7578-449F-9643-9053A1C0997D}" type="slidenum">
              <a:rPr lang="en-US" altLang="en-US" smtClean="0"/>
              <a:pPr/>
              <a:t>13</a:t>
            </a:fld>
            <a:endParaRPr lang="en-US" altLang="en-US"/>
          </a:p>
        </p:txBody>
      </p:sp>
    </p:spTree>
    <p:extLst>
      <p:ext uri="{BB962C8B-B14F-4D97-AF65-F5344CB8AC3E}">
        <p14:creationId xmlns:p14="http://schemas.microsoft.com/office/powerpoint/2010/main" val="359577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Questions?</a:t>
            </a:r>
          </a:p>
          <a:p>
            <a:pPr eaLnBrk="1" hangingPunct="1">
              <a:spcBef>
                <a:spcPct val="0"/>
              </a:spcBef>
            </a:pPr>
            <a:endParaRPr lang="en-US" altLang="en-US" dirty="0"/>
          </a:p>
          <a:p>
            <a:pPr eaLnBrk="1" hangingPunct="1">
              <a:spcBef>
                <a:spcPct val="0"/>
              </a:spcBef>
            </a:pPr>
            <a:r>
              <a:rPr lang="en-US" altLang="en-US" dirty="0"/>
              <a:t>Contact me with questions, rezone requests, community groups that might want a presentation, etc.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1494" indent="-289036" eaLnBrk="0" hangingPunct="0">
              <a:defRPr>
                <a:solidFill>
                  <a:schemeClr val="tx1"/>
                </a:solidFill>
                <a:latin typeface="Arial" panose="020B0604020202020204" pitchFamily="34" charset="0"/>
              </a:defRPr>
            </a:lvl2pPr>
            <a:lvl3pPr marL="1156145" indent="-231229" eaLnBrk="0" hangingPunct="0">
              <a:defRPr>
                <a:solidFill>
                  <a:schemeClr val="tx1"/>
                </a:solidFill>
                <a:latin typeface="Arial" panose="020B0604020202020204" pitchFamily="34" charset="0"/>
              </a:defRPr>
            </a:lvl3pPr>
            <a:lvl4pPr marL="1618602" indent="-231229" eaLnBrk="0" hangingPunct="0">
              <a:defRPr>
                <a:solidFill>
                  <a:schemeClr val="tx1"/>
                </a:solidFill>
                <a:latin typeface="Arial" panose="020B0604020202020204" pitchFamily="34" charset="0"/>
              </a:defRPr>
            </a:lvl4pPr>
            <a:lvl5pPr marL="2081060" indent="-231229" eaLnBrk="0" hangingPunct="0">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9BCBE3-8F85-4AC4-8E66-0D99BE0467E0}" type="slidenum">
              <a:rPr lang="en-US" altLang="en-US"/>
              <a:pPr eaLnBrk="1" hangingPunct="1"/>
              <a:t>14</a:t>
            </a:fld>
            <a:endParaRPr lang="en-US" altLang="en-US"/>
          </a:p>
        </p:txBody>
      </p:sp>
    </p:spTree>
    <p:extLst>
      <p:ext uri="{BB962C8B-B14F-4D97-AF65-F5344CB8AC3E}">
        <p14:creationId xmlns:p14="http://schemas.microsoft.com/office/powerpoint/2010/main" val="271798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Pierce County’s comprehensive plan provides details about county services and policies at a countywide level. Community plans act as miniature comprehensive plans that identify the same types of needs on a smaller, community-specific scale. </a:t>
            </a:r>
          </a:p>
          <a:p>
            <a:endParaRPr lang="en-US" dirty="0"/>
          </a:p>
          <a:p>
            <a:r>
              <a:rPr lang="en-US" dirty="0"/>
              <a:t>This plan is your opportunity to share with the county how you would like to see your community grow and develop in the future. </a:t>
            </a:r>
          </a:p>
          <a:p>
            <a:endParaRPr lang="en-US" dirty="0"/>
          </a:p>
          <a:p>
            <a:r>
              <a:rPr lang="en-US" dirty="0"/>
              <a:t>A lot of people are moving to our county, and we don’t see that trend slowing down. This is our opportunity to plan for how and where that growth should take place, so that we can ensure that Pierce County is a great place to live, work, and raise a family. </a:t>
            </a:r>
          </a:p>
        </p:txBody>
      </p:sp>
      <p:sp>
        <p:nvSpPr>
          <p:cNvPr id="4" name="Slide Number Placeholder 3"/>
          <p:cNvSpPr>
            <a:spLocks noGrp="1"/>
          </p:cNvSpPr>
          <p:nvPr>
            <p:ph type="sldNum" sz="quarter" idx="10"/>
          </p:nvPr>
        </p:nvSpPr>
        <p:spPr/>
        <p:txBody>
          <a:bodyPr/>
          <a:lstStyle/>
          <a:p>
            <a:fld id="{12FF508E-7578-449F-9643-9053A1C0997D}" type="slidenum">
              <a:rPr lang="en-US" altLang="en-US" smtClean="0"/>
              <a:pPr/>
              <a:t>2</a:t>
            </a:fld>
            <a:endParaRPr lang="en-US" altLang="en-US"/>
          </a:p>
        </p:txBody>
      </p:sp>
    </p:spTree>
    <p:extLst>
      <p:ext uri="{BB962C8B-B14F-4D97-AF65-F5344CB8AC3E}">
        <p14:creationId xmlns:p14="http://schemas.microsoft.com/office/powerpoint/2010/main" val="26538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Show of hands – where do you live? In these communities? Outside? </a:t>
            </a:r>
          </a:p>
          <a:p>
            <a:endParaRPr lang="en-US" baseline="0" dirty="0"/>
          </a:p>
          <a:p>
            <a:r>
              <a:rPr lang="en-US" baseline="0" dirty="0"/>
              <a:t>Pierce County is in the process of updating 4 community plans in the central area of the county. </a:t>
            </a:r>
          </a:p>
          <a:p>
            <a:endParaRPr lang="en-US" baseline="0" dirty="0"/>
          </a:p>
          <a:p>
            <a:r>
              <a:rPr lang="en-US" baseline="0" dirty="0"/>
              <a:t>Plans were adopted 10-15 years ago, and population in the area has increased by over 40% since.</a:t>
            </a:r>
          </a:p>
          <a:p>
            <a:endParaRPr lang="en-US" baseline="0" dirty="0"/>
          </a:p>
          <a:p>
            <a:r>
              <a:rPr lang="en-US" baseline="0" dirty="0"/>
              <a:t>Areas have similar issues and interconnection of the communities, so it made sense to work on them at the same time. This has been a huge undertaking and long process (started in 2016)</a:t>
            </a:r>
          </a:p>
        </p:txBody>
      </p:sp>
      <p:sp>
        <p:nvSpPr>
          <p:cNvPr id="4" name="Slide Number Placeholder 3"/>
          <p:cNvSpPr>
            <a:spLocks noGrp="1"/>
          </p:cNvSpPr>
          <p:nvPr>
            <p:ph type="sldNum" sz="quarter" idx="10"/>
          </p:nvPr>
        </p:nvSpPr>
        <p:spPr/>
        <p:txBody>
          <a:bodyPr/>
          <a:lstStyle/>
          <a:p>
            <a:fld id="{12FF508E-7578-449F-9643-9053A1C0997D}" type="slidenum">
              <a:rPr lang="en-US" altLang="en-US" smtClean="0"/>
              <a:pPr/>
              <a:t>3</a:t>
            </a:fld>
            <a:endParaRPr lang="en-US" altLang="en-US"/>
          </a:p>
        </p:txBody>
      </p:sp>
    </p:spTree>
    <p:extLst>
      <p:ext uri="{BB962C8B-B14F-4D97-AF65-F5344CB8AC3E}">
        <p14:creationId xmlns:p14="http://schemas.microsoft.com/office/powerpoint/2010/main" val="302859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has been a long process – 4 community plans at once is a huge undertaking. </a:t>
            </a:r>
          </a:p>
          <a:p>
            <a:endParaRPr lang="en-US" baseline="0" dirty="0"/>
          </a:p>
          <a:p>
            <a:r>
              <a:rPr lang="en-US" baseline="0" dirty="0"/>
              <a:t>Started working with LUACs in 2016 to identify needed changes. </a:t>
            </a:r>
          </a:p>
          <a:p>
            <a:endParaRPr lang="en-US" baseline="0" dirty="0"/>
          </a:p>
          <a:p>
            <a:r>
              <a:rPr lang="en-US" baseline="0" dirty="0"/>
              <a:t>Major public outreach and community survey in Spring 2017. </a:t>
            </a:r>
          </a:p>
          <a:p>
            <a:endParaRPr lang="en-US" baseline="0" dirty="0"/>
          </a:p>
          <a:p>
            <a:r>
              <a:rPr lang="en-US" baseline="0" dirty="0"/>
              <a:t>Since, drafting plans and development regulations based on public and stakeholder feedback. </a:t>
            </a:r>
          </a:p>
          <a:p>
            <a:endParaRPr lang="en-US" baseline="0" dirty="0"/>
          </a:p>
          <a:p>
            <a:r>
              <a:rPr lang="en-US" baseline="0" dirty="0"/>
              <a:t>2019 final public meetings, hearings and adoption process.</a:t>
            </a:r>
          </a:p>
          <a:p>
            <a:endParaRPr lang="en-US" dirty="0"/>
          </a:p>
        </p:txBody>
      </p:sp>
      <p:sp>
        <p:nvSpPr>
          <p:cNvPr id="4" name="Slide Number Placeholder 3"/>
          <p:cNvSpPr>
            <a:spLocks noGrp="1"/>
          </p:cNvSpPr>
          <p:nvPr>
            <p:ph type="sldNum" sz="quarter" idx="10"/>
          </p:nvPr>
        </p:nvSpPr>
        <p:spPr/>
        <p:txBody>
          <a:bodyPr/>
          <a:lstStyle/>
          <a:p>
            <a:fld id="{12FF508E-7578-449F-9643-9053A1C0997D}" type="slidenum">
              <a:rPr lang="en-US" altLang="en-US" smtClean="0"/>
              <a:pPr/>
              <a:t>4</a:t>
            </a:fld>
            <a:endParaRPr lang="en-US" altLang="en-US"/>
          </a:p>
        </p:txBody>
      </p:sp>
    </p:spTree>
    <p:extLst>
      <p:ext uri="{BB962C8B-B14F-4D97-AF65-F5344CB8AC3E}">
        <p14:creationId xmlns:p14="http://schemas.microsoft.com/office/powerpoint/2010/main" val="398898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community plan updates, Pierce County introduced a new zoning concept – Centers and Corridors. The concept would concentrate growth along major transportation corridors and consolidate zoning in those areas. </a:t>
            </a:r>
          </a:p>
        </p:txBody>
      </p:sp>
      <p:sp>
        <p:nvSpPr>
          <p:cNvPr id="4" name="Slide Number Placeholder 3"/>
          <p:cNvSpPr>
            <a:spLocks noGrp="1"/>
          </p:cNvSpPr>
          <p:nvPr>
            <p:ph type="sldNum" sz="quarter" idx="10"/>
          </p:nvPr>
        </p:nvSpPr>
        <p:spPr/>
        <p:txBody>
          <a:bodyPr/>
          <a:lstStyle/>
          <a:p>
            <a:fld id="{12FF508E-7578-449F-9643-9053A1C0997D}" type="slidenum">
              <a:rPr lang="en-US" altLang="en-US" smtClean="0"/>
              <a:pPr/>
              <a:t>5</a:t>
            </a:fld>
            <a:endParaRPr lang="en-US" altLang="en-US"/>
          </a:p>
        </p:txBody>
      </p:sp>
    </p:spTree>
    <p:extLst>
      <p:ext uri="{BB962C8B-B14F-4D97-AF65-F5344CB8AC3E}">
        <p14:creationId xmlns:p14="http://schemas.microsoft.com/office/powerpoint/2010/main" val="389216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indent="0">
              <a:spcBef>
                <a:spcPts val="1200"/>
              </a:spcBef>
              <a:spcAft>
                <a:spcPts val="1200"/>
              </a:spcAft>
              <a:buFont typeface="Arial" panose="020B0604020202020204" pitchFamily="34" charset="0"/>
              <a:buNone/>
            </a:pPr>
            <a:r>
              <a:rPr lang="en-US" sz="1200" dirty="0"/>
              <a:t>Areas within ¼ mile of Pacific Ave/Mt. Hwy, 112</a:t>
            </a:r>
            <a:r>
              <a:rPr lang="en-US" sz="1200" baseline="30000" dirty="0"/>
              <a:t>th</a:t>
            </a:r>
            <a:r>
              <a:rPr lang="en-US" sz="1200" dirty="0"/>
              <a:t> Street East, 176</a:t>
            </a:r>
            <a:r>
              <a:rPr lang="en-US" sz="1200" baseline="30000" dirty="0"/>
              <a:t>th</a:t>
            </a:r>
            <a:r>
              <a:rPr lang="en-US" sz="1200" dirty="0"/>
              <a:t> Street East, Canyon Road, and Meridian.</a:t>
            </a:r>
          </a:p>
          <a:p>
            <a:pPr marL="0" indent="0">
              <a:spcBef>
                <a:spcPts val="1200"/>
              </a:spcBef>
              <a:spcAft>
                <a:spcPts val="1200"/>
              </a:spcAft>
              <a:buFont typeface="Arial" panose="020B0604020202020204" pitchFamily="34" charset="0"/>
              <a:buNone/>
            </a:pPr>
            <a:endParaRPr lang="en-US" sz="1200" dirty="0"/>
          </a:p>
          <a:p>
            <a:pPr marL="0" indent="0">
              <a:spcBef>
                <a:spcPts val="1200"/>
              </a:spcBef>
              <a:spcAft>
                <a:spcPts val="1200"/>
              </a:spcAft>
              <a:buFont typeface="Arial" panose="020B0604020202020204" pitchFamily="34" charset="0"/>
              <a:buNone/>
            </a:pPr>
            <a:r>
              <a:rPr lang="en-US" sz="1200" dirty="0"/>
              <a:t>We heard from the community that they wanted to minimize impacts on existing single family neighborhoods. This proposal does impact neighborhoods within ¼ mile of these transportation corridors, but keeps zoning single family in areas outside of that ¼ mile radius. </a:t>
            </a:r>
          </a:p>
          <a:p>
            <a:pPr marL="0" indent="0">
              <a:spcBef>
                <a:spcPts val="1200"/>
              </a:spcBef>
              <a:spcAft>
                <a:spcPts val="1200"/>
              </a:spcAft>
              <a:buFont typeface="Arial" panose="020B0604020202020204" pitchFamily="34" charset="0"/>
              <a:buNone/>
            </a:pPr>
            <a:endParaRPr lang="en-US" sz="1200" dirty="0"/>
          </a:p>
          <a:p>
            <a:pPr marL="0" indent="0">
              <a:spcBef>
                <a:spcPts val="1200"/>
              </a:spcBef>
              <a:spcAft>
                <a:spcPts val="1200"/>
              </a:spcAft>
              <a:buFont typeface="Arial" panose="020B0604020202020204" pitchFamily="34" charset="0"/>
              <a:buNone/>
            </a:pPr>
            <a:r>
              <a:rPr lang="en-US" sz="1200" dirty="0"/>
              <a:t>To provide urban infrastructure to this huge urban area is difficult, Pierce County needs to be able to prioritize investments where growth will happen. This approach allows services like sewer and bike and pedestrian facilities to be concentrated in specific areas, making it more cost-effective to do extensions. </a:t>
            </a:r>
          </a:p>
          <a:p>
            <a:pPr marL="0" indent="0">
              <a:spcBef>
                <a:spcPts val="1200"/>
              </a:spcBef>
              <a:spcAft>
                <a:spcPts val="1200"/>
              </a:spcAft>
              <a:buFont typeface="Arial" panose="020B0604020202020204" pitchFamily="34" charset="0"/>
              <a:buNone/>
            </a:pPr>
            <a:endParaRPr lang="en-US" sz="1200" dirty="0"/>
          </a:p>
          <a:p>
            <a:pPr marL="0" indent="0">
              <a:spcBef>
                <a:spcPts val="1200"/>
              </a:spcBef>
              <a:spcAft>
                <a:spcPts val="1200"/>
              </a:spcAft>
              <a:buFont typeface="Arial" panose="020B0604020202020204" pitchFamily="34" charset="0"/>
              <a:buNone/>
            </a:pPr>
            <a:r>
              <a:rPr lang="en-US" sz="1200" dirty="0"/>
              <a:t>The proposal also: </a:t>
            </a:r>
          </a:p>
          <a:p>
            <a:pPr marL="285750" indent="-285750">
              <a:spcBef>
                <a:spcPts val="1200"/>
              </a:spcBef>
              <a:spcAft>
                <a:spcPts val="1200"/>
              </a:spcAft>
              <a:buFont typeface="Arial" panose="020B0604020202020204" pitchFamily="34" charset="0"/>
              <a:buChar char="•"/>
            </a:pPr>
            <a:r>
              <a:rPr lang="en-US" sz="1200" dirty="0"/>
              <a:t>Increases variety of housing choices – not just single family or apartment, more townhouses, small units, etc. Allows the market to determine needed housing types within these areas, but keeps single family neighborhoods outside of the corridors single family. </a:t>
            </a:r>
          </a:p>
          <a:p>
            <a:pPr marL="285750" indent="-285750">
              <a:spcBef>
                <a:spcPts val="1200"/>
              </a:spcBef>
              <a:spcAft>
                <a:spcPts val="1200"/>
              </a:spcAft>
              <a:buFont typeface="Arial" panose="020B0604020202020204" pitchFamily="34" charset="0"/>
              <a:buChar char="•"/>
            </a:pPr>
            <a:r>
              <a:rPr lang="en-US" sz="1200" dirty="0"/>
              <a:t>Supports economic development and job growth – more flexible zoning concept based on building function than on the use in the building, because building tenants change over time.</a:t>
            </a:r>
          </a:p>
          <a:p>
            <a:pPr marL="285750" indent="-285750">
              <a:spcBef>
                <a:spcPts val="1200"/>
              </a:spcBef>
              <a:spcAft>
                <a:spcPts val="1200"/>
              </a:spcAft>
              <a:buFont typeface="Arial" panose="020B0604020202020204" pitchFamily="34" charset="0"/>
              <a:buChar char="•"/>
            </a:pPr>
            <a:r>
              <a:rPr lang="en-US" sz="1200" dirty="0"/>
              <a:t>Increases viability for alternate modes of transportation – greater investments in bike and pedestrian facilities, and housing and services at a density that makes transit service viable</a:t>
            </a:r>
          </a:p>
          <a:p>
            <a:pPr marL="285750" indent="-285750">
              <a:spcBef>
                <a:spcPts val="1200"/>
              </a:spcBef>
              <a:spcAft>
                <a:spcPts val="1200"/>
              </a:spcAft>
              <a:buFont typeface="Arial" panose="020B0604020202020204" pitchFamily="34" charset="0"/>
              <a:buChar char="•"/>
            </a:pPr>
            <a:r>
              <a:rPr lang="en-US" sz="1200" dirty="0"/>
              <a:t>Increases access to funding – by designating centers of local importance, Pierce County becomes more competitive for regional transportation funding that makes needed improvements more likely</a:t>
            </a:r>
          </a:p>
          <a:p>
            <a:pPr marL="285750" indent="-285750">
              <a:spcBef>
                <a:spcPts val="1200"/>
              </a:spcBef>
              <a:spcAft>
                <a:spcPts val="1200"/>
              </a:spcAft>
              <a:buFont typeface="Arial" panose="020B0604020202020204" pitchFamily="34" charset="0"/>
              <a:buChar char="•"/>
            </a:pPr>
            <a:r>
              <a:rPr lang="en-US" sz="1200" dirty="0"/>
              <a:t>Streamlines commercial and multifamily zoning – makes it easier for property owners to understand what they can do with their property and provides them with more flexibility on allowed uses when their site design meets more rigorous design standards.</a:t>
            </a:r>
          </a:p>
          <a:p>
            <a:pPr marL="285750" indent="-285750">
              <a:spcBef>
                <a:spcPts val="1200"/>
              </a:spcBef>
              <a:spcAft>
                <a:spcPts val="1200"/>
              </a:spcAft>
              <a:buFont typeface="Arial" panose="020B0604020202020204" pitchFamily="34" charset="0"/>
              <a:buChar char="•"/>
            </a:pPr>
            <a:r>
              <a:rPr lang="en-US" sz="1200" dirty="0"/>
              <a:t>Capital facilities, transit, transportation, infrastructure…</a:t>
            </a:r>
          </a:p>
          <a:p>
            <a:endParaRPr lang="en-US" dirty="0"/>
          </a:p>
        </p:txBody>
      </p:sp>
      <p:sp>
        <p:nvSpPr>
          <p:cNvPr id="4" name="Slide Number Placeholder 3"/>
          <p:cNvSpPr>
            <a:spLocks noGrp="1"/>
          </p:cNvSpPr>
          <p:nvPr>
            <p:ph type="sldNum" sz="quarter" idx="10"/>
          </p:nvPr>
        </p:nvSpPr>
        <p:spPr/>
        <p:txBody>
          <a:bodyPr/>
          <a:lstStyle/>
          <a:p>
            <a:fld id="{12FF508E-7578-449F-9643-9053A1C0997D}" type="slidenum">
              <a:rPr lang="en-US" altLang="en-US" smtClean="0"/>
              <a:pPr/>
              <a:t>6</a:t>
            </a:fld>
            <a:endParaRPr lang="en-US" altLang="en-US"/>
          </a:p>
        </p:txBody>
      </p:sp>
    </p:spTree>
    <p:extLst>
      <p:ext uri="{BB962C8B-B14F-4D97-AF65-F5344CB8AC3E}">
        <p14:creationId xmlns:p14="http://schemas.microsoft.com/office/powerpoint/2010/main" val="37055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Centers are areas where we want to see the most growth – areas where people can live, work, and play – that act as a central gathering place for community. </a:t>
            </a:r>
          </a:p>
          <a:p>
            <a:endParaRPr lang="en-US" dirty="0"/>
          </a:p>
          <a:p>
            <a:r>
              <a:rPr lang="en-US" dirty="0"/>
              <a:t>Centers include a mix of uses that draw people to them – think shopping, restaurants, professional services, recreation, and high density housing. </a:t>
            </a:r>
          </a:p>
          <a:p>
            <a:endParaRPr lang="en-US" dirty="0"/>
          </a:p>
          <a:p>
            <a:r>
              <a:rPr lang="en-US" dirty="0"/>
              <a:t>6 proposed Town</a:t>
            </a:r>
            <a:r>
              <a:rPr lang="en-US" baseline="0" dirty="0"/>
              <a:t>e Centers: Garfield, Marymount, Mountain Highway, Frederickson, </a:t>
            </a:r>
            <a:r>
              <a:rPr lang="en-US" baseline="0" dirty="0" err="1"/>
              <a:t>Longston</a:t>
            </a:r>
            <a:r>
              <a:rPr lang="en-US" baseline="0" dirty="0"/>
              <a:t>, and Sunrise Village</a:t>
            </a:r>
          </a:p>
          <a:p>
            <a:endParaRPr lang="en-US" baseline="0" dirty="0"/>
          </a:p>
          <a:p>
            <a:r>
              <a:rPr lang="en-US" baseline="0" dirty="0"/>
              <a:t>Proposed as Centers of Local Importance, which will make these areas more competitive for regional transportation grants, potentially getting transportation projects built more quickly. </a:t>
            </a:r>
          </a:p>
          <a:p>
            <a:endParaRPr lang="en-US" baseline="0" dirty="0"/>
          </a:p>
          <a:p>
            <a:r>
              <a:rPr lang="en-US" baseline="0" dirty="0"/>
              <a:t>These areas expand on center-type zoning in each of the community plans adopted 10-15 years ago, but may expand the boundaries and allow more high density housing than proposed previously. This plan also makes these areas the highest priority for infrastructure like sewers and sidewalks. </a:t>
            </a:r>
          </a:p>
          <a:p>
            <a:endParaRPr lang="en-US" baseline="0" dirty="0"/>
          </a:p>
        </p:txBody>
      </p:sp>
      <p:sp>
        <p:nvSpPr>
          <p:cNvPr id="4" name="Slide Number Placeholder 3"/>
          <p:cNvSpPr>
            <a:spLocks noGrp="1"/>
          </p:cNvSpPr>
          <p:nvPr>
            <p:ph type="sldNum" sz="quarter" idx="10"/>
          </p:nvPr>
        </p:nvSpPr>
        <p:spPr/>
        <p:txBody>
          <a:bodyPr/>
          <a:lstStyle/>
          <a:p>
            <a:fld id="{12FF508E-7578-449F-9643-9053A1C0997D}" type="slidenum">
              <a:rPr lang="en-US" altLang="en-US" smtClean="0"/>
              <a:pPr/>
              <a:t>7</a:t>
            </a:fld>
            <a:endParaRPr lang="en-US" altLang="en-US"/>
          </a:p>
        </p:txBody>
      </p:sp>
    </p:spTree>
    <p:extLst>
      <p:ext uri="{BB962C8B-B14F-4D97-AF65-F5344CB8AC3E}">
        <p14:creationId xmlns:p14="http://schemas.microsoft.com/office/powerpoint/2010/main" val="127817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Increased or unlimited densities, </a:t>
            </a:r>
            <a:r>
              <a:rPr lang="en-US" baseline="0" dirty="0" err="1"/>
              <a:t>upzones</a:t>
            </a:r>
            <a:r>
              <a:rPr lang="en-US" baseline="0" dirty="0"/>
              <a:t>, transit, streamlined permitting process, market, reduce barriers to housing</a:t>
            </a:r>
          </a:p>
          <a:p>
            <a:r>
              <a:rPr lang="en-US" baseline="0" dirty="0"/>
              <a:t>Small-lot “lite”</a:t>
            </a:r>
          </a:p>
        </p:txBody>
      </p:sp>
      <p:sp>
        <p:nvSpPr>
          <p:cNvPr id="4" name="Slide Number Placeholder 3"/>
          <p:cNvSpPr>
            <a:spLocks noGrp="1"/>
          </p:cNvSpPr>
          <p:nvPr>
            <p:ph type="sldNum" sz="quarter" idx="10"/>
          </p:nvPr>
        </p:nvSpPr>
        <p:spPr/>
        <p:txBody>
          <a:bodyPr/>
          <a:lstStyle/>
          <a:p>
            <a:fld id="{12FF508E-7578-449F-9643-9053A1C0997D}" type="slidenum">
              <a:rPr lang="en-US" altLang="en-US" smtClean="0"/>
              <a:pPr/>
              <a:t>8</a:t>
            </a:fld>
            <a:endParaRPr lang="en-US" altLang="en-US"/>
          </a:p>
        </p:txBody>
      </p:sp>
    </p:spTree>
    <p:extLst>
      <p:ext uri="{BB962C8B-B14F-4D97-AF65-F5344CB8AC3E}">
        <p14:creationId xmlns:p14="http://schemas.microsoft.com/office/powerpoint/2010/main" val="407666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Pierce County allows housing to be built in different zones based on “density”</a:t>
            </a:r>
          </a:p>
          <a:p>
            <a:endParaRPr lang="en-US" dirty="0"/>
          </a:p>
          <a:p>
            <a:r>
              <a:rPr lang="en-US" dirty="0"/>
              <a:t>The density calculation is a little more complicated, but generally, a single family neighborhood with ¼ acre lots is about 4 units per acre. </a:t>
            </a:r>
          </a:p>
          <a:p>
            <a:endParaRPr lang="en-US" dirty="0"/>
          </a:p>
          <a:p>
            <a:r>
              <a:rPr lang="en-US" dirty="0"/>
              <a:t>Most of the 2-3 story apartment complexes in unincorporated Pierce County are 12 to 15 units per acre (depending on unit size)</a:t>
            </a:r>
          </a:p>
          <a:p>
            <a:endParaRPr lang="en-US" dirty="0"/>
          </a:p>
          <a:p>
            <a:r>
              <a:rPr lang="en-US" dirty="0"/>
              <a:t>Most townhouse complexes have densities of 12-18 dwelling units per acre</a:t>
            </a:r>
          </a:p>
          <a:p>
            <a:endParaRPr lang="en-US" dirty="0"/>
          </a:p>
          <a:p>
            <a:r>
              <a:rPr lang="en-US" dirty="0"/>
              <a:t>Higher density apartment complexes like the one that went in on Garfield Street have 60 or more dwelling units per acre. </a:t>
            </a:r>
          </a:p>
          <a:p>
            <a:endParaRPr lang="en-US" dirty="0"/>
          </a:p>
          <a:p>
            <a:r>
              <a:rPr lang="en-US" dirty="0"/>
              <a:t>These new zones introduce higher densities than what is allowed today. Most multifamily zones in Pierce County today allow a maximum of 25 units per acre. </a:t>
            </a:r>
          </a:p>
          <a:p>
            <a:endParaRPr lang="en-US" dirty="0"/>
          </a:p>
          <a:p>
            <a:r>
              <a:rPr lang="en-US" dirty="0"/>
              <a:t>What you should expect to see for residential development in these new zones:</a:t>
            </a:r>
          </a:p>
          <a:p>
            <a:r>
              <a:rPr lang="en-US" dirty="0"/>
              <a:t>	-Towne Center: High density apartments ranging from 2-3 story larger unit apartments like those you see in many neighborhoods today to 6-8 story complexes like you see at Garfield North or Point 		Ruston with units ranging from larger units to microunits with more shared facilities providing affordable housing.</a:t>
            </a:r>
          </a:p>
          <a:p>
            <a:r>
              <a:rPr lang="en-US" dirty="0"/>
              <a:t>	-Employment Corridor: No new housing units are allowed, but buildings may be as tall as 6 stories</a:t>
            </a:r>
          </a:p>
          <a:p>
            <a:r>
              <a:rPr lang="en-US" dirty="0"/>
              <a:t>	-Urban Corridor: Townhouses, traditional 2-3 story apartment complexes and high density apartment complexes in buildings as tall as 4-6 stories</a:t>
            </a:r>
          </a:p>
          <a:p>
            <a:r>
              <a:rPr lang="en-US" dirty="0"/>
              <a:t>	-Neighborhood Corridor: Mix of small lot single family detached houses, duplexes, triplexes, townhouses, and up to 4 story apartment complexes. </a:t>
            </a:r>
          </a:p>
        </p:txBody>
      </p:sp>
      <p:sp>
        <p:nvSpPr>
          <p:cNvPr id="4" name="Slide Number Placeholder 3"/>
          <p:cNvSpPr>
            <a:spLocks noGrp="1"/>
          </p:cNvSpPr>
          <p:nvPr>
            <p:ph type="sldNum" sz="quarter" idx="10"/>
          </p:nvPr>
        </p:nvSpPr>
        <p:spPr/>
        <p:txBody>
          <a:bodyPr/>
          <a:lstStyle/>
          <a:p>
            <a:fld id="{12FF508E-7578-449F-9643-9053A1C0997D}" type="slidenum">
              <a:rPr lang="en-US" altLang="en-US" smtClean="0"/>
              <a:pPr/>
              <a:t>9</a:t>
            </a:fld>
            <a:endParaRPr lang="en-US" altLang="en-US"/>
          </a:p>
        </p:txBody>
      </p:sp>
    </p:spTree>
    <p:extLst>
      <p:ext uri="{BB962C8B-B14F-4D97-AF65-F5344CB8AC3E}">
        <p14:creationId xmlns:p14="http://schemas.microsoft.com/office/powerpoint/2010/main" val="209029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406900"/>
            <a:ext cx="7885113" cy="1362075"/>
          </a:xfrm>
        </p:spPr>
        <p:txBody>
          <a:bodyPr anchor="t"/>
          <a:lstStyle>
            <a:lvl1pPr algn="l">
              <a:defRPr sz="40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2906713"/>
            <a:ext cx="7885113" cy="15128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Text Placeholder 12"/>
          <p:cNvSpPr>
            <a:spLocks noGrp="1"/>
          </p:cNvSpPr>
          <p:nvPr>
            <p:ph type="body" sz="quarter" idx="13"/>
          </p:nvPr>
        </p:nvSpPr>
        <p:spPr>
          <a:xfrm>
            <a:off x="609600" y="5715000"/>
            <a:ext cx="8229600" cy="1295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Arial" charset="0"/>
              <a:buNone/>
              <a:tabLst/>
              <a:defRPr sz="1800" baseline="0">
                <a:solidFill>
                  <a:schemeClr val="bg1"/>
                </a:solidFill>
              </a:defRPr>
            </a:lvl1pPr>
          </a:lstStyle>
          <a:p>
            <a:pPr lvl="0"/>
            <a:r>
              <a:rPr lang="en-US"/>
              <a:t>Click to edit Master text styles</a:t>
            </a:r>
          </a:p>
          <a:p>
            <a:pPr lvl="1"/>
            <a:r>
              <a:rPr lang="en-US"/>
              <a:t>Second level</a:t>
            </a:r>
          </a:p>
        </p:txBody>
      </p:sp>
      <p:sp>
        <p:nvSpPr>
          <p:cNvPr id="7"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D270B20-FE03-40D0-AABB-F74BEE285D7A}" type="datetime1">
              <a:rPr lang="en-US" smtClean="0"/>
              <a:t>1/3/2019</a:t>
            </a:fld>
            <a:endParaRPr lang="en-US"/>
          </a:p>
        </p:txBody>
      </p:sp>
      <p:sp>
        <p:nvSpPr>
          <p:cNvPr id="8"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8F7F193-EA93-4789-8CC8-A474F8032A91}" type="slidenum">
              <a:rPr lang="en-US" altLang="en-US"/>
              <a:pPr/>
              <a:t>‹#›</a:t>
            </a:fld>
            <a:endParaRPr lang="en-US" altLang="en-US"/>
          </a:p>
        </p:txBody>
      </p:sp>
    </p:spTree>
    <p:extLst>
      <p:ext uri="{BB962C8B-B14F-4D97-AF65-F5344CB8AC3E}">
        <p14:creationId xmlns:p14="http://schemas.microsoft.com/office/powerpoint/2010/main" val="119092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rot="16200000">
            <a:off x="4305300" y="2019300"/>
            <a:ext cx="533400" cy="9144000"/>
          </a:xfrm>
          <a:prstGeom prst="rect">
            <a:avLst/>
          </a:prstGeom>
          <a:gradFill>
            <a:gsLst>
              <a:gs pos="89999">
                <a:srgbClr val="0082C8"/>
              </a:gs>
              <a:gs pos="38000">
                <a:srgbClr val="729AB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24600"/>
            <a:ext cx="9144000" cy="0"/>
          </a:xfrm>
          <a:prstGeom prst="line">
            <a:avLst/>
          </a:prstGeom>
          <a:ln w="38100">
            <a:solidFill>
              <a:srgbClr val="86CA18"/>
            </a:solidFill>
          </a:ln>
        </p:spPr>
        <p:style>
          <a:lnRef idx="1">
            <a:schemeClr val="dk1"/>
          </a:lnRef>
          <a:fillRef idx="0">
            <a:schemeClr val="dk1"/>
          </a:fillRef>
          <a:effectRef idx="0">
            <a:schemeClr val="dk1"/>
          </a:effectRef>
          <a:fontRef idx="minor">
            <a:schemeClr val="tx1"/>
          </a:fontRef>
        </p:style>
      </p:cxnSp>
      <p:sp>
        <p:nvSpPr>
          <p:cNvPr id="9" name="Rectangle 8"/>
          <p:cNvSpPr/>
          <p:nvPr/>
        </p:nvSpPr>
        <p:spPr>
          <a:xfrm rot="5400000">
            <a:off x="4533900" y="-3771900"/>
            <a:ext cx="76200" cy="9144000"/>
          </a:xfrm>
          <a:prstGeom prst="rect">
            <a:avLst/>
          </a:prstGeom>
          <a:gradFill>
            <a:gsLst>
              <a:gs pos="89999">
                <a:srgbClr val="0082C8"/>
              </a:gs>
              <a:gs pos="38000">
                <a:srgbClr val="729AB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7696200" y="593725"/>
            <a:ext cx="1371600" cy="16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lvl1pPr>
              <a:defRPr/>
            </a:lvl1pPr>
          </a:lstStyle>
          <a:p>
            <a:r>
              <a:rPr lang="en-US"/>
              <a:t>Click to edit Master title style</a:t>
            </a:r>
            <a:endParaRPr lang="en-US" dirty="0"/>
          </a:p>
        </p:txBody>
      </p:sp>
      <p:sp>
        <p:nvSpPr>
          <p:cNvPr id="21" name="Text Placeholder 20"/>
          <p:cNvSpPr>
            <a:spLocks noGrp="1"/>
          </p:cNvSpPr>
          <p:nvPr>
            <p:ph type="body" sz="quarter" idx="13"/>
          </p:nvPr>
        </p:nvSpPr>
        <p:spPr>
          <a:xfrm>
            <a:off x="2590800" y="6400800"/>
            <a:ext cx="3962400" cy="381000"/>
          </a:xfrm>
        </p:spPr>
        <p:txBody>
          <a:bodyPr/>
          <a:lstStyle>
            <a:lvl1pPr algn="ctr">
              <a:buNone/>
              <a:defRPr sz="1600" baseline="0">
                <a:solidFill>
                  <a:schemeClr val="bg1"/>
                </a:solidFill>
              </a:defRPr>
            </a:lvl1pPr>
          </a:lstStyle>
          <a:p>
            <a:pPr lvl="0"/>
            <a:r>
              <a:rPr lang="en-US"/>
              <a:t>Click to edit Master text styles</a:t>
            </a:r>
          </a:p>
        </p:txBody>
      </p:sp>
      <p:sp>
        <p:nvSpPr>
          <p:cNvPr id="23" name="Text Placeholder 22"/>
          <p:cNvSpPr>
            <a:spLocks noGrp="1"/>
          </p:cNvSpPr>
          <p:nvPr>
            <p:ph type="body" sz="quarter" idx="14"/>
          </p:nvPr>
        </p:nvSpPr>
        <p:spPr>
          <a:xfrm>
            <a:off x="457200" y="6400800"/>
            <a:ext cx="2133600" cy="381000"/>
          </a:xfrm>
        </p:spPr>
        <p:txBody>
          <a:bodyPr/>
          <a:lstStyle>
            <a:lvl1pPr>
              <a:buNone/>
              <a:defRPr sz="1600">
                <a:solidFill>
                  <a:schemeClr val="bg1"/>
                </a:solidFill>
              </a:defRPr>
            </a:lvl1pPr>
          </a:lstStyle>
          <a:p>
            <a:pPr lvl="0"/>
            <a:r>
              <a:rPr lang="en-US"/>
              <a:t>Click to edit Master text styles</a:t>
            </a:r>
          </a:p>
        </p:txBody>
      </p:sp>
      <p:sp>
        <p:nvSpPr>
          <p:cNvPr id="25" name="Text Placeholder 24"/>
          <p:cNvSpPr>
            <a:spLocks noGrp="1"/>
          </p:cNvSpPr>
          <p:nvPr>
            <p:ph type="body" sz="quarter" idx="15"/>
          </p:nvPr>
        </p:nvSpPr>
        <p:spPr>
          <a:xfrm>
            <a:off x="6553200" y="6400800"/>
            <a:ext cx="2209800" cy="381000"/>
          </a:xfrm>
        </p:spPr>
        <p:txBody>
          <a:bodyPr/>
          <a:lstStyle>
            <a:lvl1pPr algn="r">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5993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04C3B4E-EAA1-41DB-8CD6-7694CE93D01B}" type="datetime1">
              <a:rPr lang="en-US" smtClean="0"/>
              <a:t>1/3/2019</a:t>
            </a:fld>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6DCF8C36-F031-4B33-916A-572401413E94}" type="slidenum">
              <a:rPr lang="en-US" altLang="en-US"/>
              <a:pPr/>
              <a:t>‹#›</a:t>
            </a:fld>
            <a:endParaRPr lang="en-US" altLang="en-US"/>
          </a:p>
        </p:txBody>
      </p:sp>
    </p:spTree>
    <p:extLst>
      <p:ext uri="{BB962C8B-B14F-4D97-AF65-F5344CB8AC3E}">
        <p14:creationId xmlns:p14="http://schemas.microsoft.com/office/powerpoint/2010/main" val="20986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66799"/>
            <a:ext cx="5486400" cy="3660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F0642D0-C2B2-46ED-B1D2-50956391BF7A}" type="datetime1">
              <a:rPr lang="en-US" smtClean="0"/>
              <a:t>1/3/2019</a:t>
            </a:fld>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042A6E1-B8FA-4130-B65B-B9539011617F}" type="slidenum">
              <a:rPr lang="en-US" altLang="en-US"/>
              <a:pPr/>
              <a:t>‹#›</a:t>
            </a:fld>
            <a:endParaRPr lang="en-US" altLang="en-US"/>
          </a:p>
        </p:txBody>
      </p:sp>
    </p:spTree>
    <p:extLst>
      <p:ext uri="{BB962C8B-B14F-4D97-AF65-F5344CB8AC3E}">
        <p14:creationId xmlns:p14="http://schemas.microsoft.com/office/powerpoint/2010/main" val="23862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DFCFBD7-EE80-4BD5-9FA2-5B729F655890}" type="datetime1">
              <a:rPr lang="en-US" smtClean="0"/>
              <a:t>1/3/2019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D4FB48E-2A92-44E9-8749-DC78C7B95686}" type="slidenum">
              <a:rPr lang="en-US" altLang="en-US"/>
              <a:pPr/>
              <a:t>‹#›</a:t>
            </a:fld>
            <a:endParaRPr lang="en-US" altLang="en-US"/>
          </a:p>
        </p:txBody>
      </p:sp>
    </p:spTree>
    <p:extLst>
      <p:ext uri="{BB962C8B-B14F-4D97-AF65-F5344CB8AC3E}">
        <p14:creationId xmlns:p14="http://schemas.microsoft.com/office/powerpoint/2010/main" val="3298980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417B278-46A3-44B9-B86E-1AB26DC22387}" type="datetime1">
              <a:rPr lang="en-US" smtClean="0"/>
              <a:t>1/3/2019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24C58DF3-FD6F-4023-AC78-2A3BC80E8F18}" type="slidenum">
              <a:rPr lang="en-US" altLang="en-US"/>
              <a:pPr/>
              <a:t>‹#›</a:t>
            </a:fld>
            <a:endParaRPr lang="en-US" altLang="en-US"/>
          </a:p>
        </p:txBody>
      </p:sp>
    </p:spTree>
    <p:extLst>
      <p:ext uri="{BB962C8B-B14F-4D97-AF65-F5344CB8AC3E}">
        <p14:creationId xmlns:p14="http://schemas.microsoft.com/office/powerpoint/2010/main" val="615612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6" name="Text Placeholder 2"/>
          <p:cNvSpPr>
            <a:spLocks noGrp="1"/>
          </p:cNvSpPr>
          <p:nvPr>
            <p:ph type="body" idx="1"/>
          </p:nvPr>
        </p:nvSpPr>
        <p:spPr bwMode="auto">
          <a:xfrm>
            <a:off x="457200" y="1143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7696200" y="593725"/>
            <a:ext cx="1371600"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Lst>
  <p:hf hdr="0" ft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5.jp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6.pn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g"/><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diagramColors" Target="../diagrams/colors3.xml"/><Relationship Id="rId5" Type="http://schemas.openxmlformats.org/officeDocument/2006/relationships/image" Target="../media/image3.jpeg"/><Relationship Id="rId10" Type="http://schemas.openxmlformats.org/officeDocument/2006/relationships/diagramQuickStyle" Target="../diagrams/quickStyle3.xml"/><Relationship Id="rId4" Type="http://schemas.openxmlformats.org/officeDocument/2006/relationships/image" Target="../media/image2.jpeg"/><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7.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hyperlink" Target="http://shaneshares.blogspot.com/2007_01_01_archive.html" TargetMode="External"/><Relationship Id="rId4" Type="http://schemas.openxmlformats.org/officeDocument/2006/relationships/image" Target="../media/image5.jpg"/><Relationship Id="rId9" Type="http://schemas.openxmlformats.org/officeDocument/2006/relationships/image" Target="../media/image22.bmp"/></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5.jp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g"/><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diagramColors" Target="../diagrams/colors2.xml"/><Relationship Id="rId5" Type="http://schemas.openxmlformats.org/officeDocument/2006/relationships/image" Target="../media/image3.jpeg"/><Relationship Id="rId10" Type="http://schemas.openxmlformats.org/officeDocument/2006/relationships/diagramQuickStyle" Target="../diagrams/quickStyle2.xml"/><Relationship Id="rId4" Type="http://schemas.openxmlformats.org/officeDocument/2006/relationships/image" Target="../media/image2.jpeg"/><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486399"/>
            <a:ext cx="9144000" cy="1371601"/>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5629"/>
          <a:stretch/>
        </p:blipFill>
        <p:spPr>
          <a:xfrm>
            <a:off x="6770413" y="1474302"/>
            <a:ext cx="2373588" cy="401209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3608" y="1474302"/>
            <a:ext cx="2256804" cy="401209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6804" y="1474303"/>
            <a:ext cx="2256804" cy="401209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474305"/>
            <a:ext cx="2256804" cy="4012096"/>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t="64212" b="13125"/>
          <a:stretch/>
        </p:blipFill>
        <p:spPr>
          <a:xfrm>
            <a:off x="0" y="0"/>
            <a:ext cx="9144000" cy="1474304"/>
          </a:xfrm>
          <a:prstGeom prst="rect">
            <a:avLst/>
          </a:prstGeom>
        </p:spPr>
      </p:pic>
      <p:sp>
        <p:nvSpPr>
          <p:cNvPr id="30" name="TextBox 29"/>
          <p:cNvSpPr txBox="1"/>
          <p:nvPr/>
        </p:nvSpPr>
        <p:spPr>
          <a:xfrm>
            <a:off x="1752600" y="335006"/>
            <a:ext cx="7211646" cy="646331"/>
          </a:xfrm>
          <a:prstGeom prst="rect">
            <a:avLst/>
          </a:prstGeom>
          <a:noFill/>
        </p:spPr>
        <p:txBody>
          <a:bodyPr wrap="square">
            <a:spAutoFit/>
          </a:bodyPr>
          <a:lstStyle/>
          <a:p>
            <a:pPr>
              <a:defRPr/>
            </a:pPr>
            <a:r>
              <a:rPr lang="en-US" sz="3600" b="1" dirty="0">
                <a:solidFill>
                  <a:schemeClr val="bg1"/>
                </a:solidFill>
                <a:latin typeface="+mn-lt"/>
              </a:rPr>
              <a:t>Community Plan Updates</a:t>
            </a:r>
          </a:p>
        </p:txBody>
      </p:sp>
      <p:sp>
        <p:nvSpPr>
          <p:cNvPr id="28" name="Rectangle 27"/>
          <p:cNvSpPr/>
          <p:nvPr/>
        </p:nvSpPr>
        <p:spPr>
          <a:xfrm>
            <a:off x="6895602" y="1093435"/>
            <a:ext cx="2193834" cy="369332"/>
          </a:xfrm>
          <a:prstGeom prst="rect">
            <a:avLst/>
          </a:prstGeom>
        </p:spPr>
        <p:txBody>
          <a:bodyPr wrap="square">
            <a:spAutoFit/>
          </a:bodyPr>
          <a:lstStyle/>
          <a:p>
            <a:pPr algn="r">
              <a:defRPr/>
            </a:pPr>
            <a:r>
              <a:rPr lang="en-US" dirty="0">
                <a:solidFill>
                  <a:schemeClr val="bg1"/>
                </a:solidFill>
                <a:latin typeface="+mn-lt"/>
              </a:rPr>
              <a:t>January 4, 2019</a:t>
            </a:r>
          </a:p>
        </p:txBody>
      </p:sp>
      <p:sp>
        <p:nvSpPr>
          <p:cNvPr id="9" name="Rectangle 8"/>
          <p:cNvSpPr/>
          <p:nvPr/>
        </p:nvSpPr>
        <p:spPr>
          <a:xfrm>
            <a:off x="0" y="1474302"/>
            <a:ext cx="9144000" cy="4012097"/>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89707" y="5719194"/>
            <a:ext cx="8085365" cy="923330"/>
          </a:xfrm>
          <a:prstGeom prst="rect">
            <a:avLst/>
          </a:prstGeom>
        </p:spPr>
        <p:txBody>
          <a:bodyPr wrap="square">
            <a:spAutoFit/>
          </a:bodyPr>
          <a:lstStyle/>
          <a:p>
            <a:pPr>
              <a:defRPr/>
            </a:pPr>
            <a:r>
              <a:rPr lang="en-US" dirty="0">
                <a:solidFill>
                  <a:schemeClr val="bg1"/>
                </a:solidFill>
                <a:latin typeface="+mn-lt"/>
              </a:rPr>
              <a:t>Tiffany O’Dell, Senior Planner | </a:t>
            </a:r>
            <a:r>
              <a:rPr lang="en-US" dirty="0">
                <a:solidFill>
                  <a:schemeClr val="bg1"/>
                </a:solidFill>
              </a:rPr>
              <a:t>Tiffany.Odell@piercecountywa.gov </a:t>
            </a:r>
          </a:p>
          <a:p>
            <a:pPr>
              <a:defRPr/>
            </a:pPr>
            <a:r>
              <a:rPr lang="en-US" dirty="0">
                <a:solidFill>
                  <a:schemeClr val="bg1"/>
                </a:solidFill>
                <a:latin typeface="+mn-lt"/>
              </a:rPr>
              <a:t>Erik Jaszewski, Associate Planner | Erik.Jaszewski@piercecountywa.gov</a:t>
            </a:r>
          </a:p>
          <a:p>
            <a:pPr>
              <a:defRPr/>
            </a:pPr>
            <a:r>
              <a:rPr lang="en-US" dirty="0">
                <a:solidFill>
                  <a:schemeClr val="bg1"/>
                </a:solidFill>
                <a:latin typeface="+mn-lt"/>
              </a:rPr>
              <a:t>Pierce County Planning and Public Works</a:t>
            </a:r>
          </a:p>
        </p:txBody>
      </p:sp>
      <p:sp>
        <p:nvSpPr>
          <p:cNvPr id="11" name="Oval 10"/>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pPr algn="r"/>
            <a:fld id="{7D4FB48E-2A92-44E9-8749-DC78C7B95686}" type="slidenum">
              <a:rPr lang="en-US" altLang="en-US" smtClean="0">
                <a:solidFill>
                  <a:schemeClr val="bg1"/>
                </a:solidFill>
              </a:rPr>
              <a:pPr algn="r"/>
              <a:t>1</a:t>
            </a:fld>
            <a:endParaRPr lang="en-US" altLang="en-US" dirty="0">
              <a:solidFill>
                <a:schemeClr val="bg1"/>
              </a:solidFill>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4212" b="13125"/>
          <a:stretch/>
        </p:blipFill>
        <p:spPr>
          <a:xfrm>
            <a:off x="0" y="0"/>
            <a:ext cx="9144000" cy="1371600"/>
          </a:xfrm>
          <a:prstGeom prst="rect">
            <a:avLst/>
          </a:prstGeom>
        </p:spPr>
      </p:pic>
      <p:sp>
        <p:nvSpPr>
          <p:cNvPr id="8" name="Title 1"/>
          <p:cNvSpPr>
            <a:spLocks noGrp="1"/>
          </p:cNvSpPr>
          <p:nvPr>
            <p:ph type="title"/>
          </p:nvPr>
        </p:nvSpPr>
        <p:spPr>
          <a:xfrm>
            <a:off x="1663391" y="78059"/>
            <a:ext cx="7391400" cy="1271239"/>
          </a:xfrm>
        </p:spPr>
        <p:txBody>
          <a:bodyPr/>
          <a:lstStyle/>
          <a:p>
            <a:pPr eaLnBrk="1" hangingPunct="1"/>
            <a:r>
              <a:rPr lang="en-US" altLang="en-US" dirty="0">
                <a:solidFill>
                  <a:schemeClr val="bg1"/>
                </a:solidFill>
              </a:rPr>
              <a:t>Height Bonus for Affordable Housing</a:t>
            </a:r>
          </a:p>
        </p:txBody>
      </p:sp>
      <p:sp>
        <p:nvSpPr>
          <p:cNvPr id="10" name="Oval 9"/>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6886394" y="6414816"/>
            <a:ext cx="2133600" cy="365125"/>
          </a:xfrm>
        </p:spPr>
        <p:txBody>
          <a:bodyPr/>
          <a:lstStyle/>
          <a:p>
            <a:pPr algn="r"/>
            <a:fld id="{24C58DF3-FD6F-4023-AC78-2A3BC80E8F18}" type="slidenum">
              <a:rPr lang="en-US" altLang="en-US" smtClean="0"/>
              <a:pPr algn="r"/>
              <a:t>10</a:t>
            </a:fld>
            <a:endParaRPr lang="en-US" altLang="en-US"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sp>
        <p:nvSpPr>
          <p:cNvPr id="16" name="TextBox 15">
            <a:extLst>
              <a:ext uri="{FF2B5EF4-FFF2-40B4-BE49-F238E27FC236}">
                <a16:creationId xmlns:a16="http://schemas.microsoft.com/office/drawing/2014/main" id="{A76CEBE2-5469-473C-B3A2-D3C13FA38C2E}"/>
              </a:ext>
            </a:extLst>
          </p:cNvPr>
          <p:cNvSpPr txBox="1"/>
          <p:nvPr/>
        </p:nvSpPr>
        <p:spPr>
          <a:xfrm>
            <a:off x="433163" y="1803391"/>
            <a:ext cx="8339362" cy="1523494"/>
          </a:xfrm>
          <a:prstGeom prst="rect">
            <a:avLst/>
          </a:prstGeom>
          <a:noFill/>
        </p:spPr>
        <p:txBody>
          <a:bodyPr wrap="square" rtlCol="0">
            <a:spAutoFit/>
          </a:bodyPr>
          <a:lstStyle/>
          <a:p>
            <a:pPr>
              <a:spcBef>
                <a:spcPts val="300"/>
              </a:spcBef>
              <a:spcAft>
                <a:spcPts val="300"/>
              </a:spcAft>
            </a:pPr>
            <a:r>
              <a:rPr lang="en-US" sz="2400" b="1" dirty="0"/>
              <a:t>Towne Center and Urban Corridor zones only:</a:t>
            </a:r>
          </a:p>
          <a:p>
            <a:pPr marL="285750" indent="-285750">
              <a:spcBef>
                <a:spcPts val="300"/>
              </a:spcBef>
              <a:spcAft>
                <a:spcPts val="300"/>
              </a:spcAft>
              <a:buFont typeface="Arial" panose="020B0604020202020204" pitchFamily="34" charset="0"/>
              <a:buChar char="•"/>
            </a:pPr>
            <a:r>
              <a:rPr lang="en-US" dirty="0">
                <a:solidFill>
                  <a:schemeClr val="accent1">
                    <a:lumMod val="75000"/>
                  </a:schemeClr>
                </a:solidFill>
              </a:rPr>
              <a:t>10 ft. increase for 10% affordable housing – TCTR 75 ft. / UCOR 55 ft.</a:t>
            </a:r>
          </a:p>
          <a:p>
            <a:pPr marL="285750" indent="-285750">
              <a:spcBef>
                <a:spcPts val="300"/>
              </a:spcBef>
              <a:spcAft>
                <a:spcPts val="300"/>
              </a:spcAft>
              <a:buFont typeface="Arial" panose="020B0604020202020204" pitchFamily="34" charset="0"/>
              <a:buChar char="•"/>
            </a:pPr>
            <a:r>
              <a:rPr lang="en-US" dirty="0">
                <a:solidFill>
                  <a:schemeClr val="accent1">
                    <a:lumMod val="75000"/>
                  </a:schemeClr>
                </a:solidFill>
              </a:rPr>
              <a:t>20 ft. increase for 20% affordable housing – TCTR 85 ft. / UCOR 65 ft.</a:t>
            </a:r>
          </a:p>
          <a:p>
            <a:pPr marL="285750" indent="-285750">
              <a:spcBef>
                <a:spcPts val="300"/>
              </a:spcBef>
              <a:spcAft>
                <a:spcPts val="300"/>
              </a:spcAft>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EE983ECA-D9D6-4DA7-B4D9-E3EF3932CB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6602" y="4949339"/>
            <a:ext cx="2559650" cy="1695353"/>
          </a:xfrm>
          <a:prstGeom prst="rect">
            <a:avLst/>
          </a:prstGeom>
        </p:spPr>
      </p:pic>
      <p:pic>
        <p:nvPicPr>
          <p:cNvPr id="14" name="Picture 13">
            <a:extLst>
              <a:ext uri="{FF2B5EF4-FFF2-40B4-BE49-F238E27FC236}">
                <a16:creationId xmlns:a16="http://schemas.microsoft.com/office/drawing/2014/main" id="{866DA9C5-B97C-4687-8500-5242444AD0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6100" y="4946670"/>
            <a:ext cx="2646206" cy="1695352"/>
          </a:xfrm>
          <a:prstGeom prst="rect">
            <a:avLst/>
          </a:prstGeom>
        </p:spPr>
      </p:pic>
      <p:pic>
        <p:nvPicPr>
          <p:cNvPr id="17" name="Picture 16">
            <a:extLst>
              <a:ext uri="{FF2B5EF4-FFF2-40B4-BE49-F238E27FC236}">
                <a16:creationId xmlns:a16="http://schemas.microsoft.com/office/drawing/2014/main" id="{53EECB5E-E613-44B4-995D-6E46A766CD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946670"/>
            <a:ext cx="3011804" cy="1694140"/>
          </a:xfrm>
          <a:prstGeom prst="rect">
            <a:avLst/>
          </a:prstGeom>
        </p:spPr>
      </p:pic>
      <p:pic>
        <p:nvPicPr>
          <p:cNvPr id="20" name="Picture 19">
            <a:extLst>
              <a:ext uri="{FF2B5EF4-FFF2-40B4-BE49-F238E27FC236}">
                <a16:creationId xmlns:a16="http://schemas.microsoft.com/office/drawing/2014/main" id="{16D4CECB-BDAE-4EEB-829A-E53B7AB8B1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2719" y="3181200"/>
            <a:ext cx="2547806" cy="1707030"/>
          </a:xfrm>
          <a:prstGeom prst="rect">
            <a:avLst/>
          </a:prstGeom>
        </p:spPr>
      </p:pic>
      <p:pic>
        <p:nvPicPr>
          <p:cNvPr id="22" name="Picture 21">
            <a:extLst>
              <a:ext uri="{FF2B5EF4-FFF2-40B4-BE49-F238E27FC236}">
                <a16:creationId xmlns:a16="http://schemas.microsoft.com/office/drawing/2014/main" id="{F3826171-16D2-4528-AE14-BBAEF645D4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4350" y="3189576"/>
            <a:ext cx="2559650" cy="1707029"/>
          </a:xfrm>
          <a:prstGeom prst="rect">
            <a:avLst/>
          </a:prstGeom>
        </p:spPr>
      </p:pic>
      <p:pic>
        <p:nvPicPr>
          <p:cNvPr id="24" name="Picture 23">
            <a:extLst>
              <a:ext uri="{FF2B5EF4-FFF2-40B4-BE49-F238E27FC236}">
                <a16:creationId xmlns:a16="http://schemas.microsoft.com/office/drawing/2014/main" id="{6A554850-47C0-413E-89B8-92CBF92F7B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81086" y="3182994"/>
            <a:ext cx="2547807" cy="1698538"/>
          </a:xfrm>
          <a:prstGeom prst="rect">
            <a:avLst/>
          </a:prstGeom>
        </p:spPr>
      </p:pic>
    </p:spTree>
    <p:extLst>
      <p:ext uri="{BB962C8B-B14F-4D97-AF65-F5344CB8AC3E}">
        <p14:creationId xmlns:p14="http://schemas.microsoft.com/office/powerpoint/2010/main" val="148744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578" y="3616510"/>
            <a:ext cx="4094152" cy="3070614"/>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77353"/>
          <a:stretch/>
        </p:blipFill>
        <p:spPr>
          <a:xfrm>
            <a:off x="2352" y="9774"/>
            <a:ext cx="9144000" cy="137160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64212" b="13125"/>
          <a:stretch/>
        </p:blipFill>
        <p:spPr>
          <a:xfrm>
            <a:off x="0" y="0"/>
            <a:ext cx="9144000" cy="1371600"/>
          </a:xfrm>
          <a:prstGeom prst="rect">
            <a:avLst/>
          </a:prstGeom>
        </p:spPr>
      </p:pic>
      <p:sp>
        <p:nvSpPr>
          <p:cNvPr id="20" name="Oval 19"/>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6694785" y="6504562"/>
            <a:ext cx="2133600" cy="365125"/>
          </a:xfrm>
        </p:spPr>
        <p:txBody>
          <a:bodyPr/>
          <a:lstStyle/>
          <a:p>
            <a:pPr algn="r"/>
            <a:fld id="{24C58DF3-FD6F-4023-AC78-2A3BC80E8F18}" type="slidenum">
              <a:rPr lang="en-US" altLang="en-US" smtClean="0"/>
              <a:pPr algn="r"/>
              <a:t>11</a:t>
            </a:fld>
            <a:endParaRPr lang="en-US" altLang="en-US" dirty="0"/>
          </a:p>
        </p:txBody>
      </p:sp>
      <p:sp>
        <p:nvSpPr>
          <p:cNvPr id="23" name="Title 1"/>
          <p:cNvSpPr txBox="1">
            <a:spLocks/>
          </p:cNvSpPr>
          <p:nvPr/>
        </p:nvSpPr>
        <p:spPr bwMode="auto">
          <a:xfrm>
            <a:off x="1592837" y="140713"/>
            <a:ext cx="7812422" cy="118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US" altLang="en-US" sz="3800" dirty="0">
                <a:solidFill>
                  <a:schemeClr val="bg1"/>
                </a:solidFill>
              </a:rPr>
              <a:t>Get Involved</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83530521"/>
              </p:ext>
            </p:extLst>
          </p:nvPr>
        </p:nvGraphicFramePr>
        <p:xfrm>
          <a:off x="2647627" y="1797650"/>
          <a:ext cx="3111994" cy="3708400"/>
        </p:xfrm>
        <a:graphic>
          <a:graphicData uri="http://schemas.openxmlformats.org/drawingml/2006/table">
            <a:tbl>
              <a:tblPr firstRow="1" bandRow="1">
                <a:tableStyleId>{5C22544A-7EE6-4342-B048-85BDC9FD1C3A}</a:tableStyleId>
              </a:tblPr>
              <a:tblGrid>
                <a:gridCol w="3111994">
                  <a:extLst>
                    <a:ext uri="{9D8B030D-6E8A-4147-A177-3AD203B41FA5}">
                      <a16:colId xmlns:a16="http://schemas.microsoft.com/office/drawing/2014/main" val="20000"/>
                    </a:ext>
                  </a:extLst>
                </a:gridCol>
              </a:tblGrid>
              <a:tr h="370840">
                <a:tc>
                  <a:txBody>
                    <a:bodyPr/>
                    <a:lstStyle/>
                    <a:p>
                      <a:r>
                        <a:rPr lang="en-US" dirty="0"/>
                        <a:t>Upcoming</a:t>
                      </a:r>
                      <a:r>
                        <a:rPr lang="en-US" baseline="0" dirty="0"/>
                        <a:t> Outreach</a:t>
                      </a:r>
                      <a:endParaRPr lang="en-US" dirty="0"/>
                    </a:p>
                  </a:txBody>
                  <a:tcPr/>
                </a:tc>
                <a:extLst>
                  <a:ext uri="{0D108BD9-81ED-4DB2-BD59-A6C34878D82A}">
                    <a16:rowId xmlns:a16="http://schemas.microsoft.com/office/drawing/2014/main" val="10000"/>
                  </a:ext>
                </a:extLst>
              </a:tr>
              <a:tr h="370840">
                <a:tc>
                  <a:txBody>
                    <a:bodyPr/>
                    <a:lstStyle/>
                    <a:p>
                      <a:r>
                        <a:rPr lang="en-US" dirty="0"/>
                        <a:t>EIS </a:t>
                      </a:r>
                    </a:p>
                  </a:txBody>
                  <a:tcPr/>
                </a:tc>
                <a:extLst>
                  <a:ext uri="{0D108BD9-81ED-4DB2-BD59-A6C34878D82A}">
                    <a16:rowId xmlns:a16="http://schemas.microsoft.com/office/drawing/2014/main" val="4163309495"/>
                  </a:ext>
                </a:extLst>
              </a:tr>
              <a:tr h="370840">
                <a:tc>
                  <a:txBody>
                    <a:bodyPr/>
                    <a:lstStyle/>
                    <a:p>
                      <a:r>
                        <a:rPr lang="en-US" dirty="0"/>
                        <a:t>Mail</a:t>
                      </a:r>
                      <a:r>
                        <a:rPr lang="en-US" baseline="0" dirty="0"/>
                        <a:t> rezone notices</a:t>
                      </a:r>
                      <a:endParaRPr lang="en-US" dirty="0"/>
                    </a:p>
                  </a:txBody>
                  <a:tcPr/>
                </a:tc>
                <a:extLst>
                  <a:ext uri="{0D108BD9-81ED-4DB2-BD59-A6C34878D82A}">
                    <a16:rowId xmlns:a16="http://schemas.microsoft.com/office/drawing/2014/main" val="10001"/>
                  </a:ext>
                </a:extLst>
              </a:tr>
              <a:tr h="370840">
                <a:tc>
                  <a:txBody>
                    <a:bodyPr/>
                    <a:lstStyle/>
                    <a:p>
                      <a:r>
                        <a:rPr lang="en-US" dirty="0"/>
                        <a:t>Community groups outreach</a:t>
                      </a:r>
                    </a:p>
                  </a:txBody>
                  <a:tcPr/>
                </a:tc>
                <a:extLst>
                  <a:ext uri="{0D108BD9-81ED-4DB2-BD59-A6C34878D82A}">
                    <a16:rowId xmlns:a16="http://schemas.microsoft.com/office/drawing/2014/main" val="10002"/>
                  </a:ext>
                </a:extLst>
              </a:tr>
              <a:tr h="370840">
                <a:tc>
                  <a:txBody>
                    <a:bodyPr/>
                    <a:lstStyle/>
                    <a:p>
                      <a:r>
                        <a:rPr lang="en-US" dirty="0"/>
                        <a:t>Social media</a:t>
                      </a:r>
                    </a:p>
                  </a:txBody>
                  <a:tcPr/>
                </a:tc>
                <a:extLst>
                  <a:ext uri="{0D108BD9-81ED-4DB2-BD59-A6C34878D82A}">
                    <a16:rowId xmlns:a16="http://schemas.microsoft.com/office/drawing/2014/main" val="10003"/>
                  </a:ext>
                </a:extLst>
              </a:tr>
              <a:tr h="370840">
                <a:tc>
                  <a:txBody>
                    <a:bodyPr/>
                    <a:lstStyle/>
                    <a:p>
                      <a:r>
                        <a:rPr lang="en-US" dirty="0"/>
                        <a:t>Press releases</a:t>
                      </a:r>
                    </a:p>
                  </a:txBody>
                  <a:tcPr/>
                </a:tc>
                <a:extLst>
                  <a:ext uri="{0D108BD9-81ED-4DB2-BD59-A6C34878D82A}">
                    <a16:rowId xmlns:a16="http://schemas.microsoft.com/office/drawing/2014/main" val="10004"/>
                  </a:ext>
                </a:extLst>
              </a:tr>
              <a:tr h="370840">
                <a:tc>
                  <a:txBody>
                    <a:bodyPr/>
                    <a:lstStyle/>
                    <a:p>
                      <a:r>
                        <a:rPr lang="en-US" dirty="0"/>
                        <a:t>Updated website</a:t>
                      </a:r>
                    </a:p>
                  </a:txBody>
                  <a:tcPr/>
                </a:tc>
                <a:extLst>
                  <a:ext uri="{0D108BD9-81ED-4DB2-BD59-A6C34878D82A}">
                    <a16:rowId xmlns:a16="http://schemas.microsoft.com/office/drawing/2014/main" val="10005"/>
                  </a:ext>
                </a:extLst>
              </a:tr>
              <a:tr h="370840">
                <a:tc>
                  <a:txBody>
                    <a:bodyPr/>
                    <a:lstStyle/>
                    <a:p>
                      <a:r>
                        <a:rPr lang="en-US" dirty="0"/>
                        <a:t>Online open house &amp; survey</a:t>
                      </a:r>
                    </a:p>
                  </a:txBody>
                  <a:tcPr/>
                </a:tc>
                <a:extLst>
                  <a:ext uri="{0D108BD9-81ED-4DB2-BD59-A6C34878D82A}">
                    <a16:rowId xmlns:a16="http://schemas.microsoft.com/office/drawing/2014/main" val="1198869886"/>
                  </a:ext>
                </a:extLst>
              </a:tr>
              <a:tr h="370840">
                <a:tc>
                  <a:txBody>
                    <a:bodyPr/>
                    <a:lstStyle/>
                    <a:p>
                      <a:r>
                        <a:rPr lang="en-US" dirty="0"/>
                        <a:t>Public open houses</a:t>
                      </a:r>
                    </a:p>
                  </a:txBody>
                  <a:tcPr/>
                </a:tc>
                <a:extLst>
                  <a:ext uri="{0D108BD9-81ED-4DB2-BD59-A6C34878D82A}">
                    <a16:rowId xmlns:a16="http://schemas.microsoft.com/office/drawing/2014/main" val="10006"/>
                  </a:ext>
                </a:extLst>
              </a:tr>
              <a:tr h="370840">
                <a:tc>
                  <a:txBody>
                    <a:bodyPr/>
                    <a:lstStyle/>
                    <a:p>
                      <a:r>
                        <a:rPr lang="en-US" dirty="0"/>
                        <a:t>Public hearings</a:t>
                      </a:r>
                    </a:p>
                  </a:txBody>
                  <a:tcPr/>
                </a:tc>
                <a:extLst>
                  <a:ext uri="{0D108BD9-81ED-4DB2-BD59-A6C34878D82A}">
                    <a16:rowId xmlns:a16="http://schemas.microsoft.com/office/drawing/2014/main" val="10007"/>
                  </a:ext>
                </a:extLst>
              </a:tr>
            </a:tbl>
          </a:graphicData>
        </a:graphic>
      </p:graphicFrame>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0501" y="2313040"/>
            <a:ext cx="2567161" cy="3422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3013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55629"/>
          <a:stretch/>
        </p:blipFill>
        <p:spPr>
          <a:xfrm>
            <a:off x="6770412" y="1435245"/>
            <a:ext cx="2373588" cy="401209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3607" y="1435245"/>
            <a:ext cx="2256804" cy="401209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6803" y="1435246"/>
            <a:ext cx="2256804" cy="4012096"/>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435248"/>
            <a:ext cx="2256804" cy="4012096"/>
          </a:xfrm>
          <a:prstGeom prst="rect">
            <a:avLst/>
          </a:prstGeom>
        </p:spPr>
      </p:pic>
      <p:sp>
        <p:nvSpPr>
          <p:cNvPr id="19" name="Rectangle 18"/>
          <p:cNvSpPr/>
          <p:nvPr/>
        </p:nvSpPr>
        <p:spPr>
          <a:xfrm>
            <a:off x="-1" y="1435245"/>
            <a:ext cx="9144000" cy="4012097"/>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t="64212" b="13125"/>
          <a:stretch/>
        </p:blipFill>
        <p:spPr>
          <a:xfrm>
            <a:off x="0" y="-1"/>
            <a:ext cx="9144000" cy="1435243"/>
          </a:xfrm>
          <a:prstGeom prst="rect">
            <a:avLst/>
          </a:prstGeom>
        </p:spPr>
      </p:pic>
      <p:sp>
        <p:nvSpPr>
          <p:cNvPr id="8" name="Oval 7"/>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1963134094"/>
              </p:ext>
            </p:extLst>
          </p:nvPr>
        </p:nvGraphicFramePr>
        <p:xfrm>
          <a:off x="285845" y="2136465"/>
          <a:ext cx="8572308" cy="26732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t="64212" b="13125"/>
          <a:stretch/>
        </p:blipFill>
        <p:spPr>
          <a:xfrm>
            <a:off x="0" y="5425420"/>
            <a:ext cx="9144000" cy="1443391"/>
          </a:xfrm>
          <a:prstGeom prst="rect">
            <a:avLst/>
          </a:prstGeom>
        </p:spPr>
      </p:pic>
      <p:sp>
        <p:nvSpPr>
          <p:cNvPr id="2" name="Slide Number Placeholder 1"/>
          <p:cNvSpPr>
            <a:spLocks noGrp="1"/>
          </p:cNvSpPr>
          <p:nvPr>
            <p:ph type="sldNum" sz="quarter" idx="12"/>
          </p:nvPr>
        </p:nvSpPr>
        <p:spPr/>
        <p:txBody>
          <a:bodyPr/>
          <a:lstStyle/>
          <a:p>
            <a:pPr algn="r"/>
            <a:fld id="{24C58DF3-FD6F-4023-AC78-2A3BC80E8F18}" type="slidenum">
              <a:rPr lang="en-US" altLang="en-US" smtClean="0">
                <a:solidFill>
                  <a:schemeClr val="bg1"/>
                </a:solidFill>
              </a:rPr>
              <a:pPr algn="r"/>
              <a:t>12</a:t>
            </a:fld>
            <a:endParaRPr lang="en-US" altLang="en-US" dirty="0">
              <a:solidFill>
                <a:schemeClr val="bg1"/>
              </a:solidFill>
            </a:endParaRPr>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spTree>
    <p:extLst>
      <p:ext uri="{BB962C8B-B14F-4D97-AF65-F5344CB8AC3E}">
        <p14:creationId xmlns:p14="http://schemas.microsoft.com/office/powerpoint/2010/main" val="337170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7353"/>
          <a:stretch/>
        </p:blipFill>
        <p:spPr>
          <a:xfrm>
            <a:off x="2352" y="9774"/>
            <a:ext cx="9144000" cy="13716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64212" b="13125"/>
          <a:stretch/>
        </p:blipFill>
        <p:spPr>
          <a:xfrm>
            <a:off x="0" y="0"/>
            <a:ext cx="9144000" cy="1371600"/>
          </a:xfrm>
          <a:prstGeom prst="rect">
            <a:avLst/>
          </a:prstGeom>
        </p:spPr>
      </p:pic>
      <p:sp>
        <p:nvSpPr>
          <p:cNvPr id="20" name="Oval 19"/>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6694785" y="6504562"/>
            <a:ext cx="2133600" cy="365125"/>
          </a:xfrm>
        </p:spPr>
        <p:txBody>
          <a:bodyPr/>
          <a:lstStyle/>
          <a:p>
            <a:pPr algn="r"/>
            <a:fld id="{24C58DF3-FD6F-4023-AC78-2A3BC80E8F18}" type="slidenum">
              <a:rPr lang="en-US" altLang="en-US" smtClean="0"/>
              <a:pPr algn="r"/>
              <a:t>13</a:t>
            </a:fld>
            <a:endParaRPr lang="en-US" altLang="en-US" dirty="0"/>
          </a:p>
        </p:txBody>
      </p:sp>
      <p:sp>
        <p:nvSpPr>
          <p:cNvPr id="23" name="Title 1"/>
          <p:cNvSpPr txBox="1">
            <a:spLocks/>
          </p:cNvSpPr>
          <p:nvPr/>
        </p:nvSpPr>
        <p:spPr bwMode="auto">
          <a:xfrm>
            <a:off x="1592837" y="140713"/>
            <a:ext cx="7812422" cy="118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en-US" altLang="en-US" sz="3800" dirty="0">
                <a:solidFill>
                  <a:schemeClr val="bg1"/>
                </a:solidFill>
              </a:rPr>
              <a:t>Other Efforts</a:t>
            </a: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sp>
        <p:nvSpPr>
          <p:cNvPr id="10" name="TextBox 9">
            <a:extLst>
              <a:ext uri="{FF2B5EF4-FFF2-40B4-BE49-F238E27FC236}">
                <a16:creationId xmlns:a16="http://schemas.microsoft.com/office/drawing/2014/main" id="{597F7DEF-3EEE-4AE9-9CA9-BECCC4861A76}"/>
              </a:ext>
            </a:extLst>
          </p:cNvPr>
          <p:cNvSpPr txBox="1"/>
          <p:nvPr/>
        </p:nvSpPr>
        <p:spPr>
          <a:xfrm>
            <a:off x="2217951" y="2163106"/>
            <a:ext cx="3531608" cy="646331"/>
          </a:xfrm>
          <a:prstGeom prst="rect">
            <a:avLst/>
          </a:prstGeom>
          <a:noFill/>
        </p:spPr>
        <p:txBody>
          <a:bodyPr wrap="none" rtlCol="0">
            <a:spAutoFit/>
          </a:bodyPr>
          <a:lstStyle/>
          <a:p>
            <a:r>
              <a:rPr lang="en-US" b="1" dirty="0">
                <a:solidFill>
                  <a:schemeClr val="accent1">
                    <a:lumMod val="75000"/>
                  </a:schemeClr>
                </a:solidFill>
              </a:rPr>
              <a:t>Fee Waivers Available for 2019</a:t>
            </a:r>
          </a:p>
          <a:p>
            <a:r>
              <a:rPr lang="en-US" dirty="0">
                <a:solidFill>
                  <a:schemeClr val="accent1">
                    <a:lumMod val="75000"/>
                  </a:schemeClr>
                </a:solidFill>
              </a:rPr>
              <a:t>-Monitoring effectiveness</a:t>
            </a:r>
          </a:p>
        </p:txBody>
      </p:sp>
      <p:sp>
        <p:nvSpPr>
          <p:cNvPr id="11" name="TextBox 10">
            <a:extLst>
              <a:ext uri="{FF2B5EF4-FFF2-40B4-BE49-F238E27FC236}">
                <a16:creationId xmlns:a16="http://schemas.microsoft.com/office/drawing/2014/main" id="{BA1BCB4C-B765-411F-ACCA-A404E3EED592}"/>
              </a:ext>
            </a:extLst>
          </p:cNvPr>
          <p:cNvSpPr txBox="1"/>
          <p:nvPr/>
        </p:nvSpPr>
        <p:spPr>
          <a:xfrm>
            <a:off x="6051176" y="3775347"/>
            <a:ext cx="3092824" cy="923330"/>
          </a:xfrm>
          <a:prstGeom prst="rect">
            <a:avLst/>
          </a:prstGeom>
          <a:noFill/>
        </p:spPr>
        <p:txBody>
          <a:bodyPr wrap="square" rtlCol="0">
            <a:spAutoFit/>
          </a:bodyPr>
          <a:lstStyle/>
          <a:p>
            <a:r>
              <a:rPr lang="en-US" b="1" dirty="0">
                <a:solidFill>
                  <a:schemeClr val="accent1">
                    <a:lumMod val="75000"/>
                  </a:schemeClr>
                </a:solidFill>
              </a:rPr>
              <a:t>Tiny Homes</a:t>
            </a:r>
          </a:p>
          <a:p>
            <a:r>
              <a:rPr lang="en-US" dirty="0">
                <a:solidFill>
                  <a:schemeClr val="accent1">
                    <a:lumMod val="75000"/>
                  </a:schemeClr>
                </a:solidFill>
              </a:rPr>
              <a:t>-Guidance for Applicants</a:t>
            </a:r>
          </a:p>
          <a:p>
            <a:r>
              <a:rPr lang="en-US" dirty="0">
                <a:solidFill>
                  <a:schemeClr val="accent1">
                    <a:lumMod val="75000"/>
                  </a:schemeClr>
                </a:solidFill>
              </a:rPr>
              <a:t>-Necessary Code Changes?</a:t>
            </a:r>
          </a:p>
        </p:txBody>
      </p:sp>
      <p:pic>
        <p:nvPicPr>
          <p:cNvPr id="12" name="Picture 11">
            <a:extLst>
              <a:ext uri="{FF2B5EF4-FFF2-40B4-BE49-F238E27FC236}">
                <a16:creationId xmlns:a16="http://schemas.microsoft.com/office/drawing/2014/main" id="{41698312-662B-4C85-A200-053AAF0E5AEA}"/>
              </a:ext>
            </a:extLst>
          </p:cNvPr>
          <p:cNvPicPr>
            <a:picLocks noChangeAspect="1"/>
          </p:cNvPicPr>
          <p:nvPr/>
        </p:nvPicPr>
        <p:blipFill>
          <a:blip r:embed="rId6"/>
          <a:stretch>
            <a:fillRect/>
          </a:stretch>
        </p:blipFill>
        <p:spPr>
          <a:xfrm>
            <a:off x="919640" y="3894060"/>
            <a:ext cx="2383099" cy="2638561"/>
          </a:xfrm>
          <a:prstGeom prst="rect">
            <a:avLst/>
          </a:prstGeom>
          <a:ln w="19050">
            <a:solidFill>
              <a:schemeClr val="tx1"/>
            </a:solidFill>
          </a:ln>
        </p:spPr>
      </p:pic>
      <p:pic>
        <p:nvPicPr>
          <p:cNvPr id="13" name="Picture 12">
            <a:extLst>
              <a:ext uri="{FF2B5EF4-FFF2-40B4-BE49-F238E27FC236}">
                <a16:creationId xmlns:a16="http://schemas.microsoft.com/office/drawing/2014/main" id="{6A21EE9C-16AA-4BAA-BD87-04ADC77FEF6B}"/>
              </a:ext>
            </a:extLst>
          </p:cNvPr>
          <p:cNvPicPr>
            <a:picLocks noChangeAspect="1"/>
          </p:cNvPicPr>
          <p:nvPr/>
        </p:nvPicPr>
        <p:blipFill rotWithShape="1">
          <a:blip r:embed="rId7"/>
          <a:srcRect t="4529"/>
          <a:stretch/>
        </p:blipFill>
        <p:spPr>
          <a:xfrm>
            <a:off x="3030838" y="3304106"/>
            <a:ext cx="2365143" cy="2906107"/>
          </a:xfrm>
          <a:prstGeom prst="rect">
            <a:avLst/>
          </a:prstGeom>
          <a:ln w="19050">
            <a:solidFill>
              <a:schemeClr val="tx1"/>
            </a:solidFill>
          </a:ln>
        </p:spPr>
      </p:pic>
      <p:sp>
        <p:nvSpPr>
          <p:cNvPr id="14" name="TextBox 13">
            <a:extLst>
              <a:ext uri="{FF2B5EF4-FFF2-40B4-BE49-F238E27FC236}">
                <a16:creationId xmlns:a16="http://schemas.microsoft.com/office/drawing/2014/main" id="{ED5885AB-EFD0-497F-BDD9-F08FB8DB6F8E}"/>
              </a:ext>
            </a:extLst>
          </p:cNvPr>
          <p:cNvSpPr txBox="1"/>
          <p:nvPr/>
        </p:nvSpPr>
        <p:spPr>
          <a:xfrm>
            <a:off x="3781593" y="6347955"/>
            <a:ext cx="4208279" cy="369332"/>
          </a:xfrm>
          <a:prstGeom prst="rect">
            <a:avLst/>
          </a:prstGeom>
          <a:noFill/>
        </p:spPr>
        <p:txBody>
          <a:bodyPr wrap="square" rtlCol="0">
            <a:spAutoFit/>
          </a:bodyPr>
          <a:lstStyle/>
          <a:p>
            <a:r>
              <a:rPr lang="en-US" b="1" dirty="0">
                <a:solidFill>
                  <a:schemeClr val="accent1">
                    <a:lumMod val="75000"/>
                  </a:schemeClr>
                </a:solidFill>
              </a:rPr>
              <a:t>Local and Industry Best Practices</a:t>
            </a:r>
          </a:p>
        </p:txBody>
      </p:sp>
      <p:pic>
        <p:nvPicPr>
          <p:cNvPr id="15" name="Picture 14">
            <a:extLst>
              <a:ext uri="{FF2B5EF4-FFF2-40B4-BE49-F238E27FC236}">
                <a16:creationId xmlns:a16="http://schemas.microsoft.com/office/drawing/2014/main" id="{B3CC232A-8A8A-4AF8-B2F9-74ACC8B2BF0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3628" b="9695"/>
          <a:stretch/>
        </p:blipFill>
        <p:spPr>
          <a:xfrm>
            <a:off x="6048454" y="1376892"/>
            <a:ext cx="3092824" cy="2439231"/>
          </a:xfrm>
          <a:prstGeom prst="rect">
            <a:avLst/>
          </a:prstGeom>
        </p:spPr>
      </p:pic>
      <p:pic>
        <p:nvPicPr>
          <p:cNvPr id="16" name="Picture 15">
            <a:extLst>
              <a:ext uri="{FF2B5EF4-FFF2-40B4-BE49-F238E27FC236}">
                <a16:creationId xmlns:a16="http://schemas.microsoft.com/office/drawing/2014/main" id="{E0E9613A-C485-4742-8C20-88B941B0A0D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13360" y="1838039"/>
            <a:ext cx="1859770" cy="1476193"/>
          </a:xfrm>
          <a:prstGeom prst="rect">
            <a:avLst/>
          </a:prstGeom>
        </p:spPr>
      </p:pic>
    </p:spTree>
    <p:extLst>
      <p:ext uri="{BB962C8B-B14F-4D97-AF65-F5344CB8AC3E}">
        <p14:creationId xmlns:p14="http://schemas.microsoft.com/office/powerpoint/2010/main" val="656951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393" t="7178" r="5893" b="6393"/>
          <a:stretch/>
        </p:blipFill>
        <p:spPr>
          <a:xfrm>
            <a:off x="-81645" y="1471271"/>
            <a:ext cx="9307286" cy="4030714"/>
          </a:xfrm>
          <a:prstGeom prst="rect">
            <a:avLst/>
          </a:prstGeom>
        </p:spPr>
      </p:pic>
      <p:sp>
        <p:nvSpPr>
          <p:cNvPr id="10" name="Rectangle 9"/>
          <p:cNvSpPr/>
          <p:nvPr/>
        </p:nvSpPr>
        <p:spPr>
          <a:xfrm>
            <a:off x="0" y="5486399"/>
            <a:ext cx="9144000" cy="1371601"/>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64212" b="13125"/>
          <a:stretch/>
        </p:blipFill>
        <p:spPr>
          <a:xfrm>
            <a:off x="0" y="0"/>
            <a:ext cx="9144000" cy="1474304"/>
          </a:xfrm>
          <a:prstGeom prst="rect">
            <a:avLst/>
          </a:prstGeom>
        </p:spPr>
      </p:pic>
      <p:sp>
        <p:nvSpPr>
          <p:cNvPr id="30" name="TextBox 29"/>
          <p:cNvSpPr txBox="1"/>
          <p:nvPr/>
        </p:nvSpPr>
        <p:spPr>
          <a:xfrm>
            <a:off x="1752600" y="370068"/>
            <a:ext cx="7211646" cy="707886"/>
          </a:xfrm>
          <a:prstGeom prst="rect">
            <a:avLst/>
          </a:prstGeom>
          <a:noFill/>
        </p:spPr>
        <p:txBody>
          <a:bodyPr wrap="square">
            <a:spAutoFit/>
          </a:bodyPr>
          <a:lstStyle/>
          <a:p>
            <a:pPr>
              <a:defRPr/>
            </a:pPr>
            <a:r>
              <a:rPr lang="en-US" sz="4000" b="1" dirty="0">
                <a:solidFill>
                  <a:schemeClr val="bg1"/>
                </a:solidFill>
                <a:latin typeface="+mn-lt"/>
              </a:rPr>
              <a:t>Questions</a:t>
            </a:r>
          </a:p>
        </p:txBody>
      </p:sp>
      <p:sp>
        <p:nvSpPr>
          <p:cNvPr id="11" name="Oval 10"/>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pPr algn="r"/>
            <a:fld id="{7D4FB48E-2A92-44E9-8749-DC78C7B95686}" type="slidenum">
              <a:rPr lang="en-US" altLang="en-US" smtClean="0">
                <a:solidFill>
                  <a:schemeClr val="bg1"/>
                </a:solidFill>
              </a:rPr>
              <a:pPr algn="r"/>
              <a:t>14</a:t>
            </a:fld>
            <a:endParaRPr lang="en-US" altLang="en-US" dirty="0">
              <a:solidFill>
                <a:schemeClr val="bg1"/>
              </a:solidFill>
            </a:endParaRPr>
          </a:p>
        </p:txBody>
      </p:sp>
      <p:sp>
        <p:nvSpPr>
          <p:cNvPr id="3" name="TextBox 2"/>
          <p:cNvSpPr txBox="1"/>
          <p:nvPr/>
        </p:nvSpPr>
        <p:spPr>
          <a:xfrm>
            <a:off x="610278" y="2670292"/>
            <a:ext cx="7923440" cy="1754326"/>
          </a:xfrm>
          <a:prstGeom prst="rect">
            <a:avLst/>
          </a:prstGeom>
          <a:noFill/>
        </p:spPr>
        <p:txBody>
          <a:bodyPr wrap="square" rtlCol="0">
            <a:spAutoFit/>
          </a:bodyPr>
          <a:lstStyle/>
          <a:p>
            <a:pPr algn="ctr"/>
            <a:r>
              <a:rPr lang="en-US" sz="3600" b="1" dirty="0"/>
              <a:t>Visit our website and            subscribe for updates:</a:t>
            </a:r>
          </a:p>
          <a:p>
            <a:pPr algn="ctr"/>
            <a:r>
              <a:rPr lang="en-US" sz="3600" b="1" dirty="0"/>
              <a:t>www.piercecountywa.gov/cpupdate</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sp>
        <p:nvSpPr>
          <p:cNvPr id="14" name="Rectangle 13">
            <a:extLst>
              <a:ext uri="{FF2B5EF4-FFF2-40B4-BE49-F238E27FC236}">
                <a16:creationId xmlns:a16="http://schemas.microsoft.com/office/drawing/2014/main" id="{9B049C74-F018-44BE-8C16-996E0C0F2D88}"/>
              </a:ext>
            </a:extLst>
          </p:cNvPr>
          <p:cNvSpPr/>
          <p:nvPr/>
        </p:nvSpPr>
        <p:spPr>
          <a:xfrm>
            <a:off x="389707" y="5719194"/>
            <a:ext cx="8085365" cy="923330"/>
          </a:xfrm>
          <a:prstGeom prst="rect">
            <a:avLst/>
          </a:prstGeom>
        </p:spPr>
        <p:txBody>
          <a:bodyPr wrap="square">
            <a:spAutoFit/>
          </a:bodyPr>
          <a:lstStyle/>
          <a:p>
            <a:pPr>
              <a:defRPr/>
            </a:pPr>
            <a:r>
              <a:rPr lang="en-US" dirty="0">
                <a:solidFill>
                  <a:schemeClr val="bg1"/>
                </a:solidFill>
                <a:latin typeface="+mn-lt"/>
              </a:rPr>
              <a:t>Tiffany O’Dell, Senior Planner | </a:t>
            </a:r>
            <a:r>
              <a:rPr lang="en-US" dirty="0">
                <a:solidFill>
                  <a:schemeClr val="bg1"/>
                </a:solidFill>
              </a:rPr>
              <a:t>Tiffany.Odell@piercecountywa.gov </a:t>
            </a:r>
          </a:p>
          <a:p>
            <a:pPr>
              <a:defRPr/>
            </a:pPr>
            <a:r>
              <a:rPr lang="en-US" dirty="0">
                <a:solidFill>
                  <a:schemeClr val="bg1"/>
                </a:solidFill>
                <a:latin typeface="+mn-lt"/>
              </a:rPr>
              <a:t>Erik Jaszewski, Associate Planner | Erik.Jaszewski@piercecountywa.gov</a:t>
            </a:r>
          </a:p>
          <a:p>
            <a:pPr>
              <a:defRPr/>
            </a:pPr>
            <a:r>
              <a:rPr lang="en-US" dirty="0">
                <a:solidFill>
                  <a:schemeClr val="bg1"/>
                </a:solidFill>
                <a:latin typeface="+mn-lt"/>
              </a:rPr>
              <a:t>Pierce County Planning and Public Works</a:t>
            </a:r>
          </a:p>
        </p:txBody>
      </p:sp>
    </p:spTree>
    <p:extLst>
      <p:ext uri="{BB962C8B-B14F-4D97-AF65-F5344CB8AC3E}">
        <p14:creationId xmlns:p14="http://schemas.microsoft.com/office/powerpoint/2010/main" val="395901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7353"/>
          <a:stretch/>
        </p:blipFill>
        <p:spPr>
          <a:xfrm>
            <a:off x="0" y="0"/>
            <a:ext cx="9144000" cy="13716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64212" b="13125"/>
          <a:stretch/>
        </p:blipFill>
        <p:spPr>
          <a:xfrm>
            <a:off x="0" y="0"/>
            <a:ext cx="9144000" cy="1371600"/>
          </a:xfrm>
          <a:prstGeom prst="rect">
            <a:avLst/>
          </a:prstGeom>
        </p:spPr>
      </p:pic>
      <p:sp>
        <p:nvSpPr>
          <p:cNvPr id="12290" name="Title 1"/>
          <p:cNvSpPr>
            <a:spLocks noGrp="1"/>
          </p:cNvSpPr>
          <p:nvPr>
            <p:ph type="title"/>
          </p:nvPr>
        </p:nvSpPr>
        <p:spPr>
          <a:xfrm>
            <a:off x="1642741" y="140713"/>
            <a:ext cx="7391400" cy="1183203"/>
          </a:xfrm>
        </p:spPr>
        <p:txBody>
          <a:bodyPr/>
          <a:lstStyle/>
          <a:p>
            <a:pPr eaLnBrk="1" hangingPunct="1"/>
            <a:r>
              <a:rPr lang="en-US" altLang="en-US" sz="4000" dirty="0">
                <a:solidFill>
                  <a:schemeClr val="bg1"/>
                </a:solidFill>
              </a:rPr>
              <a:t>What is a Community Plan?</a:t>
            </a:r>
          </a:p>
        </p:txBody>
      </p:sp>
      <p:sp>
        <p:nvSpPr>
          <p:cNvPr id="18" name="Oval 17"/>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lgn="r"/>
            <a:fld id="{24C58DF3-FD6F-4023-AC78-2A3BC80E8F18}" type="slidenum">
              <a:rPr lang="en-US" altLang="en-US" smtClean="0"/>
              <a:pPr algn="r"/>
              <a:t>2</a:t>
            </a:fld>
            <a:endParaRPr lang="en-US" altLang="en-US" dirty="0"/>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sp>
        <p:nvSpPr>
          <p:cNvPr id="7" name="Rectangle 6"/>
          <p:cNvSpPr/>
          <p:nvPr/>
        </p:nvSpPr>
        <p:spPr>
          <a:xfrm>
            <a:off x="1189504" y="1723733"/>
            <a:ext cx="6764992" cy="1077218"/>
          </a:xfrm>
          <a:prstGeom prst="rect">
            <a:avLst/>
          </a:prstGeom>
          <a:noFill/>
        </p:spPr>
        <p:txBody>
          <a:bodyPr wrap="non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Miniature Comprehensive Plan </a:t>
            </a:r>
          </a:p>
          <a:p>
            <a:pPr algn="ctr"/>
            <a:r>
              <a:rPr lang="en-US" sz="3200" dirty="0">
                <a:ln w="0"/>
                <a:solidFill>
                  <a:schemeClr val="accent1"/>
                </a:solidFill>
                <a:effectLst>
                  <a:outerShdw blurRad="38100" dist="25400" dir="5400000" algn="ctr" rotWithShape="0">
                    <a:srgbClr val="6E747A">
                      <a:alpha val="43000"/>
                    </a:srgbClr>
                  </a:outerShdw>
                </a:effectLst>
              </a:rPr>
              <a:t>for a specific sub-area of the County</a:t>
            </a:r>
          </a:p>
        </p:txBody>
      </p:sp>
      <p:sp>
        <p:nvSpPr>
          <p:cNvPr id="17" name="TextBox 16"/>
          <p:cNvSpPr txBox="1"/>
          <p:nvPr/>
        </p:nvSpPr>
        <p:spPr>
          <a:xfrm>
            <a:off x="990601" y="3063818"/>
            <a:ext cx="6858374" cy="3293209"/>
          </a:xfrm>
          <a:prstGeom prst="rect">
            <a:avLst/>
          </a:prstGeom>
          <a:noFill/>
        </p:spPr>
        <p:txBody>
          <a:bodyPr wrap="square" rtlCol="0">
            <a:spAutoFit/>
          </a:bodyPr>
          <a:lstStyle/>
          <a:p>
            <a:pPr>
              <a:spcBef>
                <a:spcPts val="300"/>
              </a:spcBef>
              <a:spcAft>
                <a:spcPts val="300"/>
              </a:spcAft>
            </a:pPr>
            <a:r>
              <a:rPr lang="en-US" sz="2400" b="1" dirty="0"/>
              <a:t>Elements include:</a:t>
            </a:r>
          </a:p>
          <a:p>
            <a:pPr marL="285750" indent="-285750">
              <a:spcBef>
                <a:spcPts val="300"/>
              </a:spcBef>
              <a:spcAft>
                <a:spcPts val="300"/>
              </a:spcAft>
              <a:buFont typeface="Arial" panose="020B0604020202020204" pitchFamily="34" charset="0"/>
              <a:buChar char="•"/>
            </a:pPr>
            <a:r>
              <a:rPr lang="en-US" b="1" dirty="0">
                <a:solidFill>
                  <a:schemeClr val="accent1">
                    <a:lumMod val="75000"/>
                  </a:schemeClr>
                </a:solidFill>
              </a:rPr>
              <a:t>Land Use: </a:t>
            </a:r>
            <a:r>
              <a:rPr lang="en-US" dirty="0">
                <a:solidFill>
                  <a:schemeClr val="accent1">
                    <a:lumMod val="75000"/>
                  </a:schemeClr>
                </a:solidFill>
              </a:rPr>
              <a:t>Zoning, allowed uses, density and dimension</a:t>
            </a:r>
          </a:p>
          <a:p>
            <a:pPr marL="285750" indent="-285750">
              <a:spcBef>
                <a:spcPts val="300"/>
              </a:spcBef>
              <a:spcAft>
                <a:spcPts val="300"/>
              </a:spcAft>
              <a:buFont typeface="Arial" panose="020B0604020202020204" pitchFamily="34" charset="0"/>
              <a:buChar char="•"/>
            </a:pPr>
            <a:r>
              <a:rPr lang="en-US" b="1" dirty="0">
                <a:solidFill>
                  <a:schemeClr val="accent1">
                    <a:lumMod val="75000"/>
                  </a:schemeClr>
                </a:solidFill>
              </a:rPr>
              <a:t>Community Character: </a:t>
            </a:r>
            <a:r>
              <a:rPr lang="en-US" dirty="0">
                <a:solidFill>
                  <a:schemeClr val="accent1">
                    <a:lumMod val="75000"/>
                  </a:schemeClr>
                </a:solidFill>
              </a:rPr>
              <a:t>Design, historic resources, amenities</a:t>
            </a:r>
          </a:p>
          <a:p>
            <a:pPr marL="285750" indent="-285750">
              <a:spcBef>
                <a:spcPts val="300"/>
              </a:spcBef>
              <a:spcAft>
                <a:spcPts val="300"/>
              </a:spcAft>
              <a:buFont typeface="Arial" panose="020B0604020202020204" pitchFamily="34" charset="0"/>
              <a:buChar char="•"/>
            </a:pPr>
            <a:r>
              <a:rPr lang="en-US" b="1" dirty="0">
                <a:solidFill>
                  <a:schemeClr val="accent1">
                    <a:lumMod val="75000"/>
                  </a:schemeClr>
                </a:solidFill>
              </a:rPr>
              <a:t>Economic Development: </a:t>
            </a:r>
            <a:r>
              <a:rPr lang="en-US" dirty="0">
                <a:solidFill>
                  <a:schemeClr val="accent1">
                    <a:lumMod val="75000"/>
                  </a:schemeClr>
                </a:solidFill>
              </a:rPr>
              <a:t>Employers, new businesses</a:t>
            </a:r>
          </a:p>
          <a:p>
            <a:pPr marL="285750" indent="-285750">
              <a:spcBef>
                <a:spcPts val="300"/>
              </a:spcBef>
              <a:spcAft>
                <a:spcPts val="300"/>
              </a:spcAft>
              <a:buFont typeface="Arial" panose="020B0604020202020204" pitchFamily="34" charset="0"/>
              <a:buChar char="•"/>
            </a:pPr>
            <a:r>
              <a:rPr lang="en-US" b="1" dirty="0">
                <a:solidFill>
                  <a:schemeClr val="accent1">
                    <a:lumMod val="75000"/>
                  </a:schemeClr>
                </a:solidFill>
              </a:rPr>
              <a:t>Environment:</a:t>
            </a:r>
            <a:r>
              <a:rPr lang="en-US" dirty="0">
                <a:solidFill>
                  <a:schemeClr val="accent1">
                    <a:lumMod val="75000"/>
                  </a:schemeClr>
                </a:solidFill>
              </a:rPr>
              <a:t> Natural environment, areas to protect</a:t>
            </a:r>
          </a:p>
          <a:p>
            <a:pPr marL="285750" indent="-285750">
              <a:spcBef>
                <a:spcPts val="300"/>
              </a:spcBef>
              <a:spcAft>
                <a:spcPts val="300"/>
              </a:spcAft>
              <a:buFont typeface="Arial" panose="020B0604020202020204" pitchFamily="34" charset="0"/>
              <a:buChar char="•"/>
            </a:pPr>
            <a:r>
              <a:rPr lang="en-US" b="1" dirty="0">
                <a:solidFill>
                  <a:schemeClr val="accent1">
                    <a:lumMod val="75000"/>
                  </a:schemeClr>
                </a:solidFill>
              </a:rPr>
              <a:t>Facilities &amp; Services: </a:t>
            </a:r>
            <a:r>
              <a:rPr lang="en-US" dirty="0">
                <a:solidFill>
                  <a:schemeClr val="accent1">
                    <a:lumMod val="75000"/>
                  </a:schemeClr>
                </a:solidFill>
              </a:rPr>
              <a:t>Utilities, parks, public safety</a:t>
            </a:r>
          </a:p>
          <a:p>
            <a:pPr marL="285750" indent="-285750">
              <a:spcBef>
                <a:spcPts val="300"/>
              </a:spcBef>
              <a:spcAft>
                <a:spcPts val="300"/>
              </a:spcAft>
              <a:buFont typeface="Arial" panose="020B0604020202020204" pitchFamily="34" charset="0"/>
              <a:buChar char="•"/>
            </a:pPr>
            <a:r>
              <a:rPr lang="en-US" b="1" dirty="0">
                <a:solidFill>
                  <a:schemeClr val="accent1">
                    <a:lumMod val="75000"/>
                  </a:schemeClr>
                </a:solidFill>
              </a:rPr>
              <a:t>Transportation:</a:t>
            </a:r>
            <a:r>
              <a:rPr lang="en-US" dirty="0">
                <a:solidFill>
                  <a:schemeClr val="accent1">
                    <a:lumMod val="75000"/>
                  </a:schemeClr>
                </a:solidFill>
              </a:rPr>
              <a:t> Infrastructure and service priorities</a:t>
            </a:r>
          </a:p>
          <a:p>
            <a:pPr marL="285750" indent="-285750">
              <a:spcBef>
                <a:spcPts val="300"/>
              </a:spcBef>
              <a:spcAft>
                <a:spcPts val="300"/>
              </a:spcAft>
              <a:buFont typeface="Arial" panose="020B0604020202020204" pitchFamily="34" charset="0"/>
              <a:buChar char="•"/>
            </a:pPr>
            <a:r>
              <a:rPr lang="en-US" b="1" dirty="0">
                <a:solidFill>
                  <a:schemeClr val="accent1">
                    <a:lumMod val="75000"/>
                  </a:schemeClr>
                </a:solidFill>
              </a:rPr>
              <a:t>Background &amp; History: </a:t>
            </a:r>
            <a:r>
              <a:rPr lang="en-US" dirty="0">
                <a:solidFill>
                  <a:schemeClr val="accent1">
                    <a:lumMod val="75000"/>
                  </a:schemeClr>
                </a:solidFill>
              </a:rPr>
              <a:t>information about the plan area</a:t>
            </a:r>
          </a:p>
          <a:p>
            <a:pPr marL="285750" indent="-285750">
              <a:spcBef>
                <a:spcPts val="300"/>
              </a:spcBef>
              <a:spcAft>
                <a:spcPts val="300"/>
              </a:spcAft>
              <a:buFont typeface="Arial" panose="020B0604020202020204" pitchFamily="34" charset="0"/>
              <a:buChar char="•"/>
            </a:pPr>
            <a:endParaRPr lang="en-US" dirty="0">
              <a:solidFill>
                <a:schemeClr val="accent1">
                  <a:lumMod val="75000"/>
                </a:schemeClr>
              </a:solidFill>
            </a:endParaRPr>
          </a:p>
        </p:txBody>
      </p:sp>
    </p:spTree>
    <p:extLst>
      <p:ext uri="{BB962C8B-B14F-4D97-AF65-F5344CB8AC3E}">
        <p14:creationId xmlns:p14="http://schemas.microsoft.com/office/powerpoint/2010/main" val="356591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16" t="3256" r="14087" b="12244"/>
          <a:stretch/>
        </p:blipFill>
        <p:spPr>
          <a:xfrm>
            <a:off x="1432294" y="1016171"/>
            <a:ext cx="7711706" cy="5825500"/>
          </a:xfrm>
          <a:prstGeom prst="rect">
            <a:avLst/>
          </a:prstGeom>
          <a:noFill/>
          <a:ln>
            <a:noFill/>
          </a:ln>
        </p:spPr>
      </p:pic>
      <p:sp>
        <p:nvSpPr>
          <p:cNvPr id="6" name="Rectangle 5"/>
          <p:cNvSpPr/>
          <p:nvPr/>
        </p:nvSpPr>
        <p:spPr>
          <a:xfrm>
            <a:off x="0" y="754912"/>
            <a:ext cx="2419350" cy="6103088"/>
          </a:xfrm>
          <a:prstGeom prst="rect">
            <a:avLst/>
          </a:prstGeom>
          <a:solidFill>
            <a:srgbClr val="669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64212" b="13125"/>
          <a:stretch/>
        </p:blipFill>
        <p:spPr>
          <a:xfrm>
            <a:off x="0" y="-1"/>
            <a:ext cx="9144000" cy="1016171"/>
          </a:xfrm>
          <a:prstGeom prst="rect">
            <a:avLst/>
          </a:prstGeom>
        </p:spPr>
      </p:pic>
      <p:sp>
        <p:nvSpPr>
          <p:cNvPr id="12290" name="Title 1"/>
          <p:cNvSpPr>
            <a:spLocks noGrp="1"/>
          </p:cNvSpPr>
          <p:nvPr>
            <p:ph type="title"/>
          </p:nvPr>
        </p:nvSpPr>
        <p:spPr>
          <a:xfrm>
            <a:off x="1676400" y="268878"/>
            <a:ext cx="7391400" cy="516033"/>
          </a:xfrm>
        </p:spPr>
        <p:txBody>
          <a:bodyPr/>
          <a:lstStyle/>
          <a:p>
            <a:pPr eaLnBrk="1" hangingPunct="1"/>
            <a:r>
              <a:rPr lang="en-US" sz="4000" dirty="0">
                <a:solidFill>
                  <a:schemeClr val="bg1"/>
                </a:solidFill>
              </a:rPr>
              <a:t>Community Plan Areas</a:t>
            </a:r>
            <a:endParaRPr lang="en-US" altLang="en-US" sz="4000" dirty="0">
              <a:solidFill>
                <a:schemeClr val="bg1"/>
              </a:solidFill>
            </a:endParaRPr>
          </a:p>
        </p:txBody>
      </p:sp>
      <p:sp>
        <p:nvSpPr>
          <p:cNvPr id="7" name="TextBox 6"/>
          <p:cNvSpPr txBox="1"/>
          <p:nvPr/>
        </p:nvSpPr>
        <p:spPr>
          <a:xfrm>
            <a:off x="77954" y="1688955"/>
            <a:ext cx="2263442" cy="4978286"/>
          </a:xfrm>
          <a:prstGeom prst="rect">
            <a:avLst/>
          </a:prstGeom>
          <a:noFill/>
        </p:spPr>
        <p:txBody>
          <a:bodyPr wrap="square" rtlCol="0">
            <a:spAutoFit/>
          </a:bodyPr>
          <a:lstStyle/>
          <a:p>
            <a:pPr>
              <a:spcBef>
                <a:spcPts val="0"/>
              </a:spcBef>
              <a:spcAft>
                <a:spcPts val="600"/>
              </a:spcAft>
            </a:pPr>
            <a:r>
              <a:rPr lang="en-US" sz="2000" b="1" dirty="0">
                <a:solidFill>
                  <a:schemeClr val="bg1"/>
                </a:solidFill>
              </a:rPr>
              <a:t>Community Plan Adopted</a:t>
            </a:r>
          </a:p>
          <a:p>
            <a:pPr>
              <a:spcBef>
                <a:spcPts val="0"/>
              </a:spcBef>
              <a:spcAft>
                <a:spcPts val="600"/>
              </a:spcAft>
            </a:pPr>
            <a:r>
              <a:rPr lang="en-US" sz="1600" b="1" dirty="0">
                <a:solidFill>
                  <a:schemeClr val="bg1"/>
                </a:solidFill>
              </a:rPr>
              <a:t>2002: </a:t>
            </a:r>
            <a:r>
              <a:rPr lang="en-US" sz="1600" dirty="0">
                <a:solidFill>
                  <a:schemeClr val="bg1"/>
                </a:solidFill>
              </a:rPr>
              <a:t>Parkland-Spanaway-Midland </a:t>
            </a:r>
          </a:p>
          <a:p>
            <a:pPr>
              <a:spcBef>
                <a:spcPts val="0"/>
              </a:spcBef>
              <a:spcAft>
                <a:spcPts val="600"/>
              </a:spcAft>
            </a:pPr>
            <a:r>
              <a:rPr lang="en-US" sz="1600" b="1" dirty="0">
                <a:solidFill>
                  <a:schemeClr val="bg1"/>
                </a:solidFill>
              </a:rPr>
              <a:t>2003: </a:t>
            </a:r>
            <a:r>
              <a:rPr lang="en-US" sz="1600" dirty="0">
                <a:solidFill>
                  <a:schemeClr val="bg1"/>
                </a:solidFill>
              </a:rPr>
              <a:t>Frederickson </a:t>
            </a:r>
          </a:p>
          <a:p>
            <a:pPr>
              <a:spcBef>
                <a:spcPts val="0"/>
              </a:spcBef>
              <a:spcAft>
                <a:spcPts val="600"/>
              </a:spcAft>
            </a:pPr>
            <a:r>
              <a:rPr lang="en-US" sz="1600" b="1" dirty="0">
                <a:solidFill>
                  <a:schemeClr val="bg1"/>
                </a:solidFill>
              </a:rPr>
              <a:t>2003: </a:t>
            </a:r>
            <a:r>
              <a:rPr lang="en-US" sz="1600" dirty="0">
                <a:solidFill>
                  <a:schemeClr val="bg1"/>
                </a:solidFill>
              </a:rPr>
              <a:t>South Hill </a:t>
            </a:r>
          </a:p>
          <a:p>
            <a:pPr>
              <a:spcBef>
                <a:spcPts val="0"/>
              </a:spcBef>
              <a:spcAft>
                <a:spcPts val="600"/>
              </a:spcAft>
            </a:pPr>
            <a:r>
              <a:rPr lang="en-US" sz="1600" b="1" dirty="0">
                <a:solidFill>
                  <a:schemeClr val="bg1"/>
                </a:solidFill>
              </a:rPr>
              <a:t>2005: </a:t>
            </a:r>
            <a:r>
              <a:rPr lang="en-US" sz="1600" dirty="0">
                <a:solidFill>
                  <a:schemeClr val="bg1"/>
                </a:solidFill>
              </a:rPr>
              <a:t>Mid-County</a:t>
            </a:r>
          </a:p>
          <a:p>
            <a:pPr>
              <a:spcBef>
                <a:spcPts val="0"/>
              </a:spcBef>
              <a:spcAft>
                <a:spcPts val="600"/>
              </a:spcAft>
            </a:pPr>
            <a:endParaRPr lang="en-US" sz="1050" dirty="0">
              <a:solidFill>
                <a:schemeClr val="bg1"/>
              </a:solidFill>
            </a:endParaRPr>
          </a:p>
          <a:p>
            <a:pPr>
              <a:spcBef>
                <a:spcPts val="0"/>
              </a:spcBef>
              <a:spcAft>
                <a:spcPts val="600"/>
              </a:spcAft>
            </a:pPr>
            <a:r>
              <a:rPr lang="en-US" sz="2000" b="1" dirty="0">
                <a:solidFill>
                  <a:schemeClr val="bg1"/>
                </a:solidFill>
              </a:rPr>
              <a:t>2017 Stats</a:t>
            </a:r>
          </a:p>
          <a:p>
            <a:pPr marL="285750" indent="-182880">
              <a:spcBef>
                <a:spcPts val="0"/>
              </a:spcBef>
              <a:spcAft>
                <a:spcPts val="800"/>
              </a:spcAft>
              <a:buFont typeface="Arial" panose="020B0604020202020204" pitchFamily="34" charset="0"/>
              <a:buChar char="•"/>
            </a:pPr>
            <a:r>
              <a:rPr lang="en-US" sz="1600" dirty="0">
                <a:solidFill>
                  <a:schemeClr val="bg1"/>
                </a:solidFill>
              </a:rPr>
              <a:t>89% Urban </a:t>
            </a:r>
          </a:p>
          <a:p>
            <a:pPr marL="285750" indent="-182880">
              <a:spcBef>
                <a:spcPts val="0"/>
              </a:spcBef>
              <a:spcAft>
                <a:spcPts val="800"/>
              </a:spcAft>
              <a:buFont typeface="Arial" panose="020B0604020202020204" pitchFamily="34" charset="0"/>
              <a:buChar char="•"/>
            </a:pPr>
            <a:r>
              <a:rPr lang="en-US" sz="1600" dirty="0">
                <a:solidFill>
                  <a:schemeClr val="bg1"/>
                </a:solidFill>
              </a:rPr>
              <a:t>11% Rural </a:t>
            </a:r>
          </a:p>
          <a:p>
            <a:pPr marL="285750" indent="-182880">
              <a:spcBef>
                <a:spcPts val="0"/>
              </a:spcBef>
              <a:spcAft>
                <a:spcPts val="800"/>
              </a:spcAft>
              <a:buFont typeface="Arial" panose="020B0604020202020204" pitchFamily="34" charset="0"/>
              <a:buChar char="•"/>
            </a:pPr>
            <a:r>
              <a:rPr lang="en-US" sz="1600" dirty="0">
                <a:solidFill>
                  <a:schemeClr val="bg1"/>
                </a:solidFill>
              </a:rPr>
              <a:t>190,000 Total Population</a:t>
            </a:r>
          </a:p>
          <a:p>
            <a:pPr marL="285750" indent="-182880">
              <a:spcBef>
                <a:spcPts val="0"/>
              </a:spcBef>
              <a:spcAft>
                <a:spcPts val="800"/>
              </a:spcAft>
              <a:buFont typeface="Arial" panose="020B0604020202020204" pitchFamily="34" charset="0"/>
              <a:buChar char="•"/>
            </a:pPr>
            <a:r>
              <a:rPr lang="en-US" sz="1600" dirty="0">
                <a:solidFill>
                  <a:schemeClr val="bg1"/>
                </a:solidFill>
              </a:rPr>
              <a:t>55,700 Population Increase from 2000 (41.5%)</a:t>
            </a:r>
            <a:endParaRPr lang="en-US" sz="1200" dirty="0">
              <a:solidFill>
                <a:schemeClr val="bg1"/>
              </a:solidFill>
            </a:endParaRPr>
          </a:p>
        </p:txBody>
      </p:sp>
      <p:sp>
        <p:nvSpPr>
          <p:cNvPr id="12" name="TextBox 11"/>
          <p:cNvSpPr txBox="1"/>
          <p:nvPr/>
        </p:nvSpPr>
        <p:spPr>
          <a:xfrm>
            <a:off x="5186345" y="6198255"/>
            <a:ext cx="111445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26,200</a:t>
            </a:r>
          </a:p>
          <a:p>
            <a:pPr algn="ctr"/>
            <a:r>
              <a:rPr lang="en-US" sz="1000" dirty="0"/>
              <a:t>2017 Population</a:t>
            </a:r>
          </a:p>
        </p:txBody>
      </p:sp>
      <p:sp>
        <p:nvSpPr>
          <p:cNvPr id="13" name="TextBox 12"/>
          <p:cNvSpPr txBox="1"/>
          <p:nvPr/>
        </p:nvSpPr>
        <p:spPr>
          <a:xfrm>
            <a:off x="2932513" y="3806456"/>
            <a:ext cx="109683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76,700</a:t>
            </a:r>
          </a:p>
          <a:p>
            <a:pPr algn="ctr"/>
            <a:r>
              <a:rPr lang="en-US" sz="1000" dirty="0"/>
              <a:t>2017 Population</a:t>
            </a:r>
          </a:p>
        </p:txBody>
      </p:sp>
      <p:sp>
        <p:nvSpPr>
          <p:cNvPr id="17" name="TextBox 16"/>
          <p:cNvSpPr txBox="1"/>
          <p:nvPr/>
        </p:nvSpPr>
        <p:spPr>
          <a:xfrm>
            <a:off x="6968819" y="5141387"/>
            <a:ext cx="1122383"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56,300</a:t>
            </a:r>
          </a:p>
          <a:p>
            <a:pPr algn="ctr"/>
            <a:r>
              <a:rPr lang="en-US" sz="1000" dirty="0"/>
              <a:t>2017 Population</a:t>
            </a:r>
          </a:p>
        </p:txBody>
      </p:sp>
      <p:sp>
        <p:nvSpPr>
          <p:cNvPr id="18" name="TextBox 17"/>
          <p:cNvSpPr txBox="1"/>
          <p:nvPr/>
        </p:nvSpPr>
        <p:spPr>
          <a:xfrm>
            <a:off x="4820194" y="3806456"/>
            <a:ext cx="110381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30,800</a:t>
            </a:r>
          </a:p>
          <a:p>
            <a:pPr algn="ctr"/>
            <a:r>
              <a:rPr lang="en-US" sz="1000" dirty="0"/>
              <a:t>2017 Population</a:t>
            </a:r>
          </a:p>
        </p:txBody>
      </p:sp>
      <p:sp>
        <p:nvSpPr>
          <p:cNvPr id="20" name="Oval 19"/>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lgn="r"/>
            <a:fld id="{24C58DF3-FD6F-4023-AC78-2A3BC80E8F18}" type="slidenum">
              <a:rPr lang="en-US" altLang="en-US" smtClean="0"/>
              <a:pPr algn="r"/>
              <a:t>3</a:t>
            </a:fld>
            <a:endParaRPr lang="en-US" altLang="en-US"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spTree>
    <p:extLst>
      <p:ext uri="{BB962C8B-B14F-4D97-AF65-F5344CB8AC3E}">
        <p14:creationId xmlns:p14="http://schemas.microsoft.com/office/powerpoint/2010/main" val="908681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7353"/>
          <a:stretch/>
        </p:blipFill>
        <p:spPr>
          <a:xfrm>
            <a:off x="0" y="0"/>
            <a:ext cx="9144000" cy="137160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64212" b="13125"/>
          <a:stretch/>
        </p:blipFill>
        <p:spPr>
          <a:xfrm>
            <a:off x="0" y="0"/>
            <a:ext cx="9144000" cy="1371600"/>
          </a:xfrm>
          <a:prstGeom prst="rect">
            <a:avLst/>
          </a:prstGeom>
        </p:spPr>
      </p:pic>
      <p:sp>
        <p:nvSpPr>
          <p:cNvPr id="12290" name="Title 1"/>
          <p:cNvSpPr>
            <a:spLocks noGrp="1"/>
          </p:cNvSpPr>
          <p:nvPr>
            <p:ph type="title"/>
          </p:nvPr>
        </p:nvSpPr>
        <p:spPr>
          <a:xfrm>
            <a:off x="1642741" y="140713"/>
            <a:ext cx="7391400" cy="1183203"/>
          </a:xfrm>
        </p:spPr>
        <p:txBody>
          <a:bodyPr/>
          <a:lstStyle/>
          <a:p>
            <a:pPr eaLnBrk="1" hangingPunct="1"/>
            <a:r>
              <a:rPr lang="en-US" altLang="en-US" sz="4000" dirty="0">
                <a:solidFill>
                  <a:schemeClr val="bg1"/>
                </a:solidFill>
              </a:rPr>
              <a:t>Update Status</a:t>
            </a:r>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1777896404"/>
              </p:ext>
            </p:extLst>
          </p:nvPr>
        </p:nvGraphicFramePr>
        <p:xfrm>
          <a:off x="223837" y="2095501"/>
          <a:ext cx="8696325" cy="4152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5-Point Star 9"/>
          <p:cNvSpPr/>
          <p:nvPr/>
        </p:nvSpPr>
        <p:spPr>
          <a:xfrm>
            <a:off x="4782387" y="4596797"/>
            <a:ext cx="838200" cy="76200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TextBox 13"/>
          <p:cNvSpPr txBox="1"/>
          <p:nvPr/>
        </p:nvSpPr>
        <p:spPr>
          <a:xfrm>
            <a:off x="223837" y="2684039"/>
            <a:ext cx="915635" cy="523220"/>
          </a:xfrm>
          <a:prstGeom prst="rect">
            <a:avLst/>
          </a:prstGeom>
          <a:noFill/>
        </p:spPr>
        <p:txBody>
          <a:bodyPr wrap="none" rtlCol="0">
            <a:spAutoFit/>
          </a:bodyPr>
          <a:lstStyle/>
          <a:p>
            <a:r>
              <a:rPr lang="en-US" sz="2800" b="1" dirty="0">
                <a:latin typeface="+mn-lt"/>
              </a:rPr>
              <a:t>2016</a:t>
            </a:r>
          </a:p>
        </p:txBody>
      </p:sp>
      <p:sp>
        <p:nvSpPr>
          <p:cNvPr id="15" name="TextBox 14"/>
          <p:cNvSpPr txBox="1"/>
          <p:nvPr/>
        </p:nvSpPr>
        <p:spPr>
          <a:xfrm>
            <a:off x="2197618" y="2684039"/>
            <a:ext cx="915635" cy="523220"/>
          </a:xfrm>
          <a:prstGeom prst="rect">
            <a:avLst/>
          </a:prstGeom>
          <a:noFill/>
        </p:spPr>
        <p:txBody>
          <a:bodyPr wrap="none" rtlCol="0">
            <a:spAutoFit/>
          </a:bodyPr>
          <a:lstStyle/>
          <a:p>
            <a:r>
              <a:rPr lang="en-US" sz="2800" b="1" dirty="0">
                <a:latin typeface="+mn-lt"/>
              </a:rPr>
              <a:t>2017</a:t>
            </a:r>
          </a:p>
        </p:txBody>
      </p:sp>
      <p:sp>
        <p:nvSpPr>
          <p:cNvPr id="16" name="TextBox 15"/>
          <p:cNvSpPr txBox="1"/>
          <p:nvPr/>
        </p:nvSpPr>
        <p:spPr>
          <a:xfrm>
            <a:off x="3872665" y="2684039"/>
            <a:ext cx="915635" cy="523220"/>
          </a:xfrm>
          <a:prstGeom prst="rect">
            <a:avLst/>
          </a:prstGeom>
          <a:noFill/>
        </p:spPr>
        <p:txBody>
          <a:bodyPr wrap="none" rtlCol="0">
            <a:spAutoFit/>
          </a:bodyPr>
          <a:lstStyle/>
          <a:p>
            <a:r>
              <a:rPr lang="en-US" sz="2800" b="1" dirty="0">
                <a:latin typeface="+mn-lt"/>
              </a:rPr>
              <a:t>2018</a:t>
            </a:r>
          </a:p>
        </p:txBody>
      </p:sp>
      <p:sp>
        <p:nvSpPr>
          <p:cNvPr id="18" name="Oval 17"/>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lgn="r"/>
            <a:fld id="{24C58DF3-FD6F-4023-AC78-2A3BC80E8F18}" type="slidenum">
              <a:rPr lang="en-US" altLang="en-US" smtClean="0"/>
              <a:pPr algn="r"/>
              <a:t>4</a:t>
            </a:fld>
            <a:endParaRPr lang="en-US" altLang="en-US" dirty="0"/>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sp>
        <p:nvSpPr>
          <p:cNvPr id="17" name="TextBox 16">
            <a:extLst>
              <a:ext uri="{FF2B5EF4-FFF2-40B4-BE49-F238E27FC236}">
                <a16:creationId xmlns:a16="http://schemas.microsoft.com/office/drawing/2014/main" id="{504898AF-339E-42C7-B671-DED8947EE37E}"/>
              </a:ext>
            </a:extLst>
          </p:cNvPr>
          <p:cNvSpPr txBox="1"/>
          <p:nvPr/>
        </p:nvSpPr>
        <p:spPr>
          <a:xfrm>
            <a:off x="5201487" y="2684039"/>
            <a:ext cx="986167" cy="523220"/>
          </a:xfrm>
          <a:prstGeom prst="rect">
            <a:avLst/>
          </a:prstGeom>
          <a:noFill/>
        </p:spPr>
        <p:txBody>
          <a:bodyPr wrap="none" rtlCol="0">
            <a:spAutoFit/>
          </a:bodyPr>
          <a:lstStyle/>
          <a:p>
            <a:r>
              <a:rPr lang="en-US" sz="2800" b="1" dirty="0">
                <a:latin typeface="+mn-lt"/>
              </a:rPr>
              <a:t>2019</a:t>
            </a:r>
          </a:p>
        </p:txBody>
      </p:sp>
    </p:spTree>
    <p:extLst>
      <p:ext uri="{BB962C8B-B14F-4D97-AF65-F5344CB8AC3E}">
        <p14:creationId xmlns:p14="http://schemas.microsoft.com/office/powerpoint/2010/main" val="64901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55629"/>
          <a:stretch/>
        </p:blipFill>
        <p:spPr>
          <a:xfrm>
            <a:off x="6770412" y="1435245"/>
            <a:ext cx="2373588" cy="401209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3607" y="1435245"/>
            <a:ext cx="2256804" cy="401209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6803" y="1435246"/>
            <a:ext cx="2256804" cy="4012096"/>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435248"/>
            <a:ext cx="2256804" cy="4012096"/>
          </a:xfrm>
          <a:prstGeom prst="rect">
            <a:avLst/>
          </a:prstGeom>
        </p:spPr>
      </p:pic>
      <p:sp>
        <p:nvSpPr>
          <p:cNvPr id="19" name="Rectangle 18"/>
          <p:cNvSpPr/>
          <p:nvPr/>
        </p:nvSpPr>
        <p:spPr>
          <a:xfrm>
            <a:off x="-1" y="1435245"/>
            <a:ext cx="9144000" cy="4012097"/>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t="64212" b="13125"/>
          <a:stretch/>
        </p:blipFill>
        <p:spPr>
          <a:xfrm>
            <a:off x="0" y="-1"/>
            <a:ext cx="9144000" cy="1435243"/>
          </a:xfrm>
          <a:prstGeom prst="rect">
            <a:avLst/>
          </a:prstGeom>
        </p:spPr>
      </p:pic>
      <p:sp>
        <p:nvSpPr>
          <p:cNvPr id="8" name="Oval 7"/>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1131112034"/>
              </p:ext>
            </p:extLst>
          </p:nvPr>
        </p:nvGraphicFramePr>
        <p:xfrm>
          <a:off x="285845" y="2136465"/>
          <a:ext cx="8572308" cy="26732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t="64212" b="13125"/>
          <a:stretch/>
        </p:blipFill>
        <p:spPr>
          <a:xfrm>
            <a:off x="0" y="5425420"/>
            <a:ext cx="9144000" cy="1443391"/>
          </a:xfrm>
          <a:prstGeom prst="rect">
            <a:avLst/>
          </a:prstGeom>
        </p:spPr>
      </p:pic>
      <p:sp>
        <p:nvSpPr>
          <p:cNvPr id="2" name="Slide Number Placeholder 1"/>
          <p:cNvSpPr>
            <a:spLocks noGrp="1"/>
          </p:cNvSpPr>
          <p:nvPr>
            <p:ph type="sldNum" sz="quarter" idx="12"/>
          </p:nvPr>
        </p:nvSpPr>
        <p:spPr/>
        <p:txBody>
          <a:bodyPr/>
          <a:lstStyle/>
          <a:p>
            <a:pPr algn="r"/>
            <a:fld id="{24C58DF3-FD6F-4023-AC78-2A3BC80E8F18}" type="slidenum">
              <a:rPr lang="en-US" altLang="en-US" smtClean="0">
                <a:solidFill>
                  <a:schemeClr val="bg1"/>
                </a:solidFill>
              </a:rPr>
              <a:pPr algn="r"/>
              <a:t>5</a:t>
            </a:fld>
            <a:endParaRPr lang="en-US" altLang="en-US" dirty="0">
              <a:solidFill>
                <a:schemeClr val="bg1"/>
              </a:solidFill>
            </a:endParaRPr>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spTree>
    <p:extLst>
      <p:ext uri="{BB962C8B-B14F-4D97-AF65-F5344CB8AC3E}">
        <p14:creationId xmlns:p14="http://schemas.microsoft.com/office/powerpoint/2010/main" val="84175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893D4B-3E68-4AD9-90EA-C86433EF6C30}"/>
              </a:ext>
            </a:extLst>
          </p:cNvPr>
          <p:cNvPicPr>
            <a:picLocks noChangeAspect="1"/>
          </p:cNvPicPr>
          <p:nvPr/>
        </p:nvPicPr>
        <p:blipFill rotWithShape="1">
          <a:blip r:embed="rId3">
            <a:extLst>
              <a:ext uri="{28A0092B-C50C-407E-A947-70E740481C1C}">
                <a14:useLocalDpi xmlns:a14="http://schemas.microsoft.com/office/drawing/2010/main" val="0"/>
              </a:ext>
            </a:extLst>
          </a:blip>
          <a:srcRect l="11607" r="24702" b="2173"/>
          <a:stretch/>
        </p:blipFill>
        <p:spPr>
          <a:xfrm>
            <a:off x="94590" y="1785159"/>
            <a:ext cx="5382210" cy="4784271"/>
          </a:xfrm>
          <a:prstGeom prst="rect">
            <a:avLst/>
          </a:prstGeom>
          <a:ln>
            <a:solidFill>
              <a:schemeClr val="tx1"/>
            </a:solidFill>
          </a:ln>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77353"/>
          <a:stretch/>
        </p:blipFill>
        <p:spPr>
          <a:xfrm>
            <a:off x="0" y="0"/>
            <a:ext cx="9144000" cy="137160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64212" b="13125"/>
          <a:stretch/>
        </p:blipFill>
        <p:spPr>
          <a:xfrm>
            <a:off x="0" y="0"/>
            <a:ext cx="9144000" cy="1371600"/>
          </a:xfrm>
          <a:prstGeom prst="rect">
            <a:avLst/>
          </a:prstGeom>
        </p:spPr>
      </p:pic>
      <p:sp>
        <p:nvSpPr>
          <p:cNvPr id="12290" name="Title 1"/>
          <p:cNvSpPr>
            <a:spLocks noGrp="1"/>
          </p:cNvSpPr>
          <p:nvPr>
            <p:ph type="title"/>
          </p:nvPr>
        </p:nvSpPr>
        <p:spPr>
          <a:xfrm>
            <a:off x="1663391" y="78059"/>
            <a:ext cx="7391400" cy="1271239"/>
          </a:xfrm>
        </p:spPr>
        <p:txBody>
          <a:bodyPr/>
          <a:lstStyle/>
          <a:p>
            <a:pPr eaLnBrk="1" hangingPunct="1"/>
            <a:r>
              <a:rPr lang="en-US" altLang="en-US" sz="4000" dirty="0">
                <a:solidFill>
                  <a:schemeClr val="bg1"/>
                </a:solidFill>
              </a:rPr>
              <a:t>Centers &amp; Corridors Proposal</a:t>
            </a:r>
          </a:p>
        </p:txBody>
      </p:sp>
      <p:sp>
        <p:nvSpPr>
          <p:cNvPr id="32" name="TextBox 31"/>
          <p:cNvSpPr txBox="1"/>
          <p:nvPr/>
        </p:nvSpPr>
        <p:spPr>
          <a:xfrm>
            <a:off x="5667222" y="1952492"/>
            <a:ext cx="3526968" cy="4355038"/>
          </a:xfrm>
          <a:prstGeom prst="rect">
            <a:avLst/>
          </a:prstGeom>
          <a:noFill/>
        </p:spPr>
        <p:txBody>
          <a:bodyPr wrap="square" rtlCol="0">
            <a:spAutoFit/>
          </a:bodyPr>
          <a:lstStyle/>
          <a:p>
            <a:pPr>
              <a:spcBef>
                <a:spcPts val="300"/>
              </a:spcBef>
              <a:spcAft>
                <a:spcPts val="300"/>
              </a:spcAft>
            </a:pPr>
            <a:r>
              <a:rPr lang="en-US" sz="2400" b="1" dirty="0"/>
              <a:t>Purpose</a:t>
            </a:r>
          </a:p>
          <a:p>
            <a:pPr marL="285750" indent="-285750">
              <a:spcBef>
                <a:spcPts val="300"/>
              </a:spcBef>
              <a:spcAft>
                <a:spcPts val="300"/>
              </a:spcAft>
              <a:buFont typeface="Arial" panose="020B0604020202020204" pitchFamily="34" charset="0"/>
              <a:buChar char="•"/>
            </a:pPr>
            <a:r>
              <a:rPr lang="en-US" dirty="0">
                <a:solidFill>
                  <a:schemeClr val="accent1">
                    <a:lumMod val="75000"/>
                  </a:schemeClr>
                </a:solidFill>
              </a:rPr>
              <a:t>Focus growth along 5 major transportation corridors</a:t>
            </a:r>
          </a:p>
          <a:p>
            <a:pPr marL="285750" indent="-285750">
              <a:spcBef>
                <a:spcPts val="1200"/>
              </a:spcBef>
              <a:spcAft>
                <a:spcPts val="300"/>
              </a:spcAft>
              <a:buFont typeface="Arial" panose="020B0604020202020204" pitchFamily="34" charset="0"/>
              <a:buChar char="•"/>
            </a:pPr>
            <a:r>
              <a:rPr lang="en-US" dirty="0">
                <a:solidFill>
                  <a:schemeClr val="accent1">
                    <a:lumMod val="75000"/>
                  </a:schemeClr>
                </a:solidFill>
              </a:rPr>
              <a:t>Prioritize investments to provide efficient services</a:t>
            </a:r>
          </a:p>
          <a:p>
            <a:pPr marL="285750" indent="-285750">
              <a:spcBef>
                <a:spcPts val="1200"/>
              </a:spcBef>
              <a:spcAft>
                <a:spcPts val="300"/>
              </a:spcAft>
              <a:buFont typeface="Arial" panose="020B0604020202020204" pitchFamily="34" charset="0"/>
              <a:buChar char="•"/>
            </a:pPr>
            <a:r>
              <a:rPr lang="en-US" dirty="0">
                <a:solidFill>
                  <a:schemeClr val="accent1">
                    <a:lumMod val="75000"/>
                  </a:schemeClr>
                </a:solidFill>
              </a:rPr>
              <a:t>Encourage economic development</a:t>
            </a:r>
          </a:p>
          <a:p>
            <a:pPr marL="285750" indent="-285750">
              <a:spcBef>
                <a:spcPts val="1200"/>
              </a:spcBef>
              <a:spcAft>
                <a:spcPts val="300"/>
              </a:spcAft>
              <a:buFont typeface="Arial" panose="020B0604020202020204" pitchFamily="34" charset="0"/>
              <a:buChar char="•"/>
            </a:pPr>
            <a:r>
              <a:rPr lang="en-US" dirty="0">
                <a:solidFill>
                  <a:schemeClr val="accent1">
                    <a:lumMod val="75000"/>
                  </a:schemeClr>
                </a:solidFill>
              </a:rPr>
              <a:t>Increase transit viability and alternative transportation options</a:t>
            </a:r>
          </a:p>
          <a:p>
            <a:pPr marL="285750" indent="-285750">
              <a:spcBef>
                <a:spcPts val="1200"/>
              </a:spcBef>
              <a:spcAft>
                <a:spcPts val="300"/>
              </a:spcAft>
              <a:buFont typeface="Arial" panose="020B0604020202020204" pitchFamily="34" charset="0"/>
              <a:buChar char="•"/>
            </a:pPr>
            <a:r>
              <a:rPr lang="en-US" dirty="0">
                <a:solidFill>
                  <a:schemeClr val="accent1">
                    <a:lumMod val="75000"/>
                  </a:schemeClr>
                </a:solidFill>
              </a:rPr>
              <a:t>Support bus rapid transit on SR-7</a:t>
            </a:r>
          </a:p>
        </p:txBody>
      </p:sp>
      <p:sp>
        <p:nvSpPr>
          <p:cNvPr id="10" name="Oval 9"/>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6553200" y="6419063"/>
            <a:ext cx="2133600" cy="365125"/>
          </a:xfrm>
        </p:spPr>
        <p:txBody>
          <a:bodyPr/>
          <a:lstStyle/>
          <a:p>
            <a:pPr algn="r"/>
            <a:fld id="{24C58DF3-FD6F-4023-AC78-2A3BC80E8F18}" type="slidenum">
              <a:rPr lang="en-US" altLang="en-US" smtClean="0"/>
              <a:pPr algn="r"/>
              <a:t>6</a:t>
            </a:fld>
            <a:endParaRPr lang="en-US" altLang="en-US" dirty="0"/>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spTree>
    <p:extLst>
      <p:ext uri="{BB962C8B-B14F-4D97-AF65-F5344CB8AC3E}">
        <p14:creationId xmlns:p14="http://schemas.microsoft.com/office/powerpoint/2010/main" val="406757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05591" y="2256101"/>
            <a:ext cx="3179326" cy="3318857"/>
          </a:xfrm>
          <a:prstGeom prst="rect">
            <a:avLst/>
          </a:prstGeom>
          <a:noFill/>
        </p:spPr>
        <p:txBody>
          <a:bodyPr wrap="square" rtlCol="0">
            <a:spAutoFit/>
          </a:bodyPr>
          <a:lstStyle/>
          <a:p>
            <a:pPr>
              <a:spcBef>
                <a:spcPts val="400"/>
              </a:spcBef>
              <a:spcAft>
                <a:spcPts val="600"/>
              </a:spcAft>
            </a:pPr>
            <a:r>
              <a:rPr lang="en-US" sz="2400" b="1" dirty="0"/>
              <a:t>Centers </a:t>
            </a:r>
          </a:p>
          <a:p>
            <a:pPr>
              <a:spcBef>
                <a:spcPts val="400"/>
              </a:spcBef>
              <a:spcAft>
                <a:spcPts val="600"/>
              </a:spcAft>
            </a:pPr>
            <a:r>
              <a:rPr lang="en-US" b="1" dirty="0">
                <a:solidFill>
                  <a:schemeClr val="accent1">
                    <a:lumMod val="75000"/>
                  </a:schemeClr>
                </a:solidFill>
              </a:rPr>
              <a:t>      Towne Center (TCTR): </a:t>
            </a:r>
          </a:p>
          <a:p>
            <a:pPr marL="285750" indent="-285750">
              <a:spcBef>
                <a:spcPts val="400"/>
              </a:spcBef>
              <a:spcAft>
                <a:spcPts val="600"/>
              </a:spcAft>
              <a:buFont typeface="Arial" panose="020B0604020202020204" pitchFamily="34" charset="0"/>
              <a:buChar char="•"/>
            </a:pPr>
            <a:r>
              <a:rPr lang="en-US" dirty="0">
                <a:solidFill>
                  <a:schemeClr val="accent1">
                    <a:lumMod val="75000"/>
                  </a:schemeClr>
                </a:solidFill>
              </a:rPr>
              <a:t>Central place, live, work, services, parks/recreation </a:t>
            </a:r>
          </a:p>
          <a:p>
            <a:pPr marL="285750" indent="-285750">
              <a:spcBef>
                <a:spcPts val="400"/>
              </a:spcBef>
              <a:spcAft>
                <a:spcPts val="600"/>
              </a:spcAft>
              <a:buFont typeface="Arial" panose="020B0604020202020204" pitchFamily="34" charset="0"/>
              <a:buChar char="•"/>
            </a:pPr>
            <a:r>
              <a:rPr lang="en-US" dirty="0">
                <a:solidFill>
                  <a:schemeClr val="accent1">
                    <a:lumMod val="75000"/>
                  </a:schemeClr>
                </a:solidFill>
              </a:rPr>
              <a:t>Commercial, civic, and   high-density housing</a:t>
            </a:r>
          </a:p>
          <a:p>
            <a:pPr marL="285750" indent="-285750">
              <a:spcBef>
                <a:spcPts val="400"/>
              </a:spcBef>
              <a:spcAft>
                <a:spcPts val="600"/>
              </a:spcAft>
              <a:buFont typeface="Arial" panose="020B0604020202020204" pitchFamily="34" charset="0"/>
              <a:buChar char="•"/>
            </a:pPr>
            <a:r>
              <a:rPr lang="en-US" dirty="0">
                <a:solidFill>
                  <a:schemeClr val="accent1">
                    <a:lumMod val="75000"/>
                  </a:schemeClr>
                </a:solidFill>
              </a:rPr>
              <a:t>Walkable and transit-oriented</a:t>
            </a:r>
          </a:p>
          <a:p>
            <a:pPr marL="285750" indent="-285750">
              <a:spcBef>
                <a:spcPts val="400"/>
              </a:spcBef>
              <a:spcAft>
                <a:spcPts val="600"/>
              </a:spcAft>
              <a:buFont typeface="Arial" panose="020B0604020202020204" pitchFamily="34" charset="0"/>
              <a:buChar char="•"/>
            </a:pPr>
            <a:r>
              <a:rPr lang="en-US" dirty="0">
                <a:solidFill>
                  <a:schemeClr val="accent1">
                    <a:lumMod val="75000"/>
                  </a:schemeClr>
                </a:solidFill>
              </a:rPr>
              <a:t>Transportation funding</a:t>
            </a:r>
          </a:p>
        </p:txBody>
      </p:sp>
      <p:sp>
        <p:nvSpPr>
          <p:cNvPr id="19" name="Rectangle 18">
            <a:extLst>
              <a:ext uri="{FF2B5EF4-FFF2-40B4-BE49-F238E27FC236}">
                <a16:creationId xmlns:a16="http://schemas.microsoft.com/office/drawing/2014/main" id="{931CFA4F-8991-48FB-914D-ED4E6E39EABF}"/>
              </a:ext>
            </a:extLst>
          </p:cNvPr>
          <p:cNvSpPr/>
          <p:nvPr/>
        </p:nvSpPr>
        <p:spPr>
          <a:xfrm>
            <a:off x="5805591" y="2804948"/>
            <a:ext cx="310116" cy="283780"/>
          </a:xfrm>
          <a:prstGeom prst="rect">
            <a:avLst/>
          </a:prstGeom>
          <a:solidFill>
            <a:srgbClr val="FCB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4212" b="13125"/>
          <a:stretch/>
        </p:blipFill>
        <p:spPr>
          <a:xfrm>
            <a:off x="0" y="0"/>
            <a:ext cx="9144000" cy="1371600"/>
          </a:xfrm>
          <a:prstGeom prst="rect">
            <a:avLst/>
          </a:prstGeom>
        </p:spPr>
      </p:pic>
      <p:sp>
        <p:nvSpPr>
          <p:cNvPr id="8" name="Title 1"/>
          <p:cNvSpPr>
            <a:spLocks noGrp="1"/>
          </p:cNvSpPr>
          <p:nvPr>
            <p:ph type="title"/>
          </p:nvPr>
        </p:nvSpPr>
        <p:spPr>
          <a:xfrm>
            <a:off x="1663391" y="78059"/>
            <a:ext cx="7391400" cy="1271239"/>
          </a:xfrm>
        </p:spPr>
        <p:txBody>
          <a:bodyPr/>
          <a:lstStyle/>
          <a:p>
            <a:pPr eaLnBrk="1" hangingPunct="1"/>
            <a:r>
              <a:rPr lang="en-US" altLang="en-US" sz="4000" dirty="0">
                <a:solidFill>
                  <a:schemeClr val="bg1"/>
                </a:solidFill>
              </a:rPr>
              <a:t>Proposed Zones</a:t>
            </a:r>
          </a:p>
        </p:txBody>
      </p:sp>
      <p:sp>
        <p:nvSpPr>
          <p:cNvPr id="10" name="Oval 9"/>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6559100" y="6459460"/>
            <a:ext cx="2133600" cy="365125"/>
          </a:xfrm>
        </p:spPr>
        <p:txBody>
          <a:bodyPr/>
          <a:lstStyle/>
          <a:p>
            <a:pPr algn="r"/>
            <a:fld id="{24C58DF3-FD6F-4023-AC78-2A3BC80E8F18}" type="slidenum">
              <a:rPr lang="en-US" altLang="en-US" smtClean="0"/>
              <a:pPr algn="r"/>
              <a:t>7</a:t>
            </a:fld>
            <a:endParaRPr lang="en-US" altLang="en-US"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sp>
        <p:nvSpPr>
          <p:cNvPr id="12" name="Rectangle 11"/>
          <p:cNvSpPr/>
          <p:nvPr/>
        </p:nvSpPr>
        <p:spPr>
          <a:xfrm>
            <a:off x="43934" y="6288376"/>
            <a:ext cx="5411986" cy="307777"/>
          </a:xfrm>
          <a:prstGeom prst="rect">
            <a:avLst/>
          </a:prstGeom>
        </p:spPr>
        <p:txBody>
          <a:bodyPr wrap="square">
            <a:spAutoFit/>
          </a:bodyPr>
          <a:lstStyle/>
          <a:p>
            <a:pPr>
              <a:spcBef>
                <a:spcPts val="400"/>
              </a:spcBef>
              <a:spcAft>
                <a:spcPts val="600"/>
              </a:spcAft>
            </a:pPr>
            <a:r>
              <a:rPr lang="en-US" sz="1400" i="1" dirty="0">
                <a:solidFill>
                  <a:srgbClr val="363636"/>
                </a:solidFill>
              </a:rPr>
              <a:t>Map boundaries shown are draft as of 11/1/18</a:t>
            </a:r>
          </a:p>
        </p:txBody>
      </p:sp>
      <p:pic>
        <p:nvPicPr>
          <p:cNvPr id="9" name="Picture 8">
            <a:extLst>
              <a:ext uri="{FF2B5EF4-FFF2-40B4-BE49-F238E27FC236}">
                <a16:creationId xmlns:a16="http://schemas.microsoft.com/office/drawing/2014/main" id="{7E34FE97-038E-44A0-9BED-DB8B63ACB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32798"/>
            <a:ext cx="5603435" cy="4329927"/>
          </a:xfrm>
          <a:prstGeom prst="rect">
            <a:avLst/>
          </a:prstGeom>
        </p:spPr>
      </p:pic>
    </p:spTree>
    <p:extLst>
      <p:ext uri="{BB962C8B-B14F-4D97-AF65-F5344CB8AC3E}">
        <p14:creationId xmlns:p14="http://schemas.microsoft.com/office/powerpoint/2010/main" val="2339213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4212" b="13125"/>
          <a:stretch/>
        </p:blipFill>
        <p:spPr>
          <a:xfrm>
            <a:off x="0" y="0"/>
            <a:ext cx="9144000" cy="1371600"/>
          </a:xfrm>
          <a:prstGeom prst="rect">
            <a:avLst/>
          </a:prstGeom>
        </p:spPr>
      </p:pic>
      <p:sp>
        <p:nvSpPr>
          <p:cNvPr id="8" name="Title 1"/>
          <p:cNvSpPr>
            <a:spLocks noGrp="1"/>
          </p:cNvSpPr>
          <p:nvPr>
            <p:ph type="title"/>
          </p:nvPr>
        </p:nvSpPr>
        <p:spPr>
          <a:xfrm>
            <a:off x="1663391" y="78059"/>
            <a:ext cx="7391400" cy="1271239"/>
          </a:xfrm>
        </p:spPr>
        <p:txBody>
          <a:bodyPr/>
          <a:lstStyle/>
          <a:p>
            <a:pPr eaLnBrk="1" hangingPunct="1"/>
            <a:r>
              <a:rPr lang="en-US" altLang="en-US" sz="4000" dirty="0">
                <a:solidFill>
                  <a:schemeClr val="bg1"/>
                </a:solidFill>
              </a:rPr>
              <a:t>Proposed Zones</a:t>
            </a:r>
          </a:p>
        </p:txBody>
      </p:sp>
      <p:sp>
        <p:nvSpPr>
          <p:cNvPr id="7" name="TextBox 6"/>
          <p:cNvSpPr txBox="1"/>
          <p:nvPr/>
        </p:nvSpPr>
        <p:spPr>
          <a:xfrm>
            <a:off x="5928561" y="1807260"/>
            <a:ext cx="3270119" cy="3893374"/>
          </a:xfrm>
          <a:prstGeom prst="rect">
            <a:avLst/>
          </a:prstGeom>
          <a:noFill/>
        </p:spPr>
        <p:txBody>
          <a:bodyPr wrap="square" rtlCol="0">
            <a:spAutoFit/>
          </a:bodyPr>
          <a:lstStyle/>
          <a:p>
            <a:pPr>
              <a:spcBef>
                <a:spcPts val="400"/>
              </a:spcBef>
              <a:spcAft>
                <a:spcPts val="600"/>
              </a:spcAft>
            </a:pPr>
            <a:r>
              <a:rPr lang="en-US" sz="2400" b="1" dirty="0"/>
              <a:t>Corridors (3 Zones)</a:t>
            </a:r>
          </a:p>
          <a:p>
            <a:pPr marL="285750" indent="-285750">
              <a:spcBef>
                <a:spcPts val="400"/>
              </a:spcBef>
              <a:spcAft>
                <a:spcPts val="600"/>
              </a:spcAft>
              <a:buFont typeface="Arial" panose="020B0604020202020204" pitchFamily="34" charset="0"/>
              <a:buChar char="•"/>
            </a:pPr>
            <a:r>
              <a:rPr lang="en-US" b="1" dirty="0">
                <a:solidFill>
                  <a:schemeClr val="accent1">
                    <a:lumMod val="75000"/>
                  </a:schemeClr>
                </a:solidFill>
              </a:rPr>
              <a:t>Employment (ECOR): </a:t>
            </a:r>
            <a:r>
              <a:rPr lang="en-US" dirty="0">
                <a:solidFill>
                  <a:schemeClr val="accent1">
                    <a:lumMod val="75000"/>
                  </a:schemeClr>
                </a:solidFill>
              </a:rPr>
              <a:t>industrial, professional offices</a:t>
            </a:r>
          </a:p>
          <a:p>
            <a:pPr marL="285750" indent="-285750">
              <a:spcBef>
                <a:spcPts val="400"/>
              </a:spcBef>
              <a:spcAft>
                <a:spcPts val="600"/>
              </a:spcAft>
              <a:buFont typeface="Arial" panose="020B0604020202020204" pitchFamily="34" charset="0"/>
              <a:buChar char="•"/>
            </a:pPr>
            <a:r>
              <a:rPr lang="en-US" b="1" dirty="0">
                <a:solidFill>
                  <a:schemeClr val="accent1">
                    <a:lumMod val="75000"/>
                  </a:schemeClr>
                </a:solidFill>
              </a:rPr>
              <a:t>Neighborhood (NCOR):     </a:t>
            </a:r>
            <a:r>
              <a:rPr lang="en-US" dirty="0">
                <a:solidFill>
                  <a:schemeClr val="accent1">
                    <a:lumMod val="75000"/>
                  </a:schemeClr>
                </a:solidFill>
              </a:rPr>
              <a:t>all housing types, neighborhood services, and civic uses</a:t>
            </a:r>
          </a:p>
          <a:p>
            <a:pPr marL="285750" indent="-285750">
              <a:spcBef>
                <a:spcPts val="400"/>
              </a:spcBef>
              <a:spcAft>
                <a:spcPts val="600"/>
              </a:spcAft>
              <a:buFont typeface="Arial" panose="020B0604020202020204" pitchFamily="34" charset="0"/>
              <a:buChar char="•"/>
            </a:pPr>
            <a:r>
              <a:rPr lang="en-US" b="1" dirty="0">
                <a:solidFill>
                  <a:schemeClr val="accent1">
                    <a:lumMod val="75000"/>
                  </a:schemeClr>
                </a:solidFill>
              </a:rPr>
              <a:t>Urban (UCOR):           </a:t>
            </a:r>
            <a:r>
              <a:rPr lang="en-US" dirty="0">
                <a:solidFill>
                  <a:schemeClr val="accent1">
                    <a:lumMod val="75000"/>
                  </a:schemeClr>
                </a:solidFill>
              </a:rPr>
              <a:t>multifamily, townhomes, commercial, office, and civic uses</a:t>
            </a:r>
          </a:p>
        </p:txBody>
      </p:sp>
      <p:sp>
        <p:nvSpPr>
          <p:cNvPr id="10" name="Oval 9"/>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6559100" y="6459460"/>
            <a:ext cx="2133600" cy="365125"/>
          </a:xfrm>
        </p:spPr>
        <p:txBody>
          <a:bodyPr/>
          <a:lstStyle/>
          <a:p>
            <a:pPr algn="r"/>
            <a:fld id="{24C58DF3-FD6F-4023-AC78-2A3BC80E8F18}" type="slidenum">
              <a:rPr lang="en-US" altLang="en-US" smtClean="0"/>
              <a:pPr algn="r"/>
              <a:t>8</a:t>
            </a:fld>
            <a:endParaRPr lang="en-US" altLang="en-US"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sp>
        <p:nvSpPr>
          <p:cNvPr id="12" name="Rectangle 11"/>
          <p:cNvSpPr/>
          <p:nvPr/>
        </p:nvSpPr>
        <p:spPr>
          <a:xfrm>
            <a:off x="5614154" y="6136294"/>
            <a:ext cx="2987660" cy="646331"/>
          </a:xfrm>
          <a:prstGeom prst="rect">
            <a:avLst/>
          </a:prstGeom>
        </p:spPr>
        <p:txBody>
          <a:bodyPr wrap="square">
            <a:spAutoFit/>
          </a:bodyPr>
          <a:lstStyle/>
          <a:p>
            <a:pPr>
              <a:spcBef>
                <a:spcPts val="400"/>
              </a:spcBef>
              <a:spcAft>
                <a:spcPts val="600"/>
              </a:spcAft>
            </a:pPr>
            <a:r>
              <a:rPr lang="en-US" i="1" dirty="0">
                <a:solidFill>
                  <a:srgbClr val="363636"/>
                </a:solidFill>
              </a:rPr>
              <a:t>Map boundaries shown are draft as of 11/1/18</a:t>
            </a:r>
          </a:p>
        </p:txBody>
      </p:sp>
      <p:sp>
        <p:nvSpPr>
          <p:cNvPr id="4" name="Rectangle 3"/>
          <p:cNvSpPr/>
          <p:nvPr/>
        </p:nvSpPr>
        <p:spPr>
          <a:xfrm>
            <a:off x="5897031" y="2385848"/>
            <a:ext cx="310116" cy="283780"/>
          </a:xfrm>
          <a:prstGeom prst="rect">
            <a:avLst/>
          </a:prstGeom>
          <a:solidFill>
            <a:srgbClr val="7AB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97031" y="3335519"/>
            <a:ext cx="310116" cy="283780"/>
          </a:xfrm>
          <a:prstGeom prst="rect">
            <a:avLst/>
          </a:prstGeom>
          <a:solidFill>
            <a:srgbClr val="F6C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97031" y="4568971"/>
            <a:ext cx="310116" cy="283780"/>
          </a:xfrm>
          <a:prstGeom prst="rect">
            <a:avLst/>
          </a:prstGeom>
          <a:solidFill>
            <a:srgbClr val="C1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6603F94-1BEC-4B0B-BF60-83406366D615}"/>
              </a:ext>
            </a:extLst>
          </p:cNvPr>
          <p:cNvPicPr>
            <a:picLocks noChangeAspect="1"/>
          </p:cNvPicPr>
          <p:nvPr/>
        </p:nvPicPr>
        <p:blipFill rotWithShape="1">
          <a:blip r:embed="rId5">
            <a:extLst>
              <a:ext uri="{28A0092B-C50C-407E-A947-70E740481C1C}">
                <a14:useLocalDpi xmlns:a14="http://schemas.microsoft.com/office/drawing/2010/main" val="0"/>
              </a:ext>
            </a:extLst>
          </a:blip>
          <a:srcRect l="11607" r="24702" b="2173"/>
          <a:stretch/>
        </p:blipFill>
        <p:spPr>
          <a:xfrm>
            <a:off x="108256" y="1776986"/>
            <a:ext cx="5505898" cy="4894218"/>
          </a:xfrm>
          <a:prstGeom prst="rect">
            <a:avLst/>
          </a:prstGeom>
          <a:ln>
            <a:solidFill>
              <a:schemeClr val="tx1"/>
            </a:solidFill>
          </a:ln>
        </p:spPr>
      </p:pic>
    </p:spTree>
    <p:extLst>
      <p:ext uri="{BB962C8B-B14F-4D97-AF65-F5344CB8AC3E}">
        <p14:creationId xmlns:p14="http://schemas.microsoft.com/office/powerpoint/2010/main" val="167164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4212" b="13125"/>
          <a:stretch/>
        </p:blipFill>
        <p:spPr>
          <a:xfrm>
            <a:off x="0" y="0"/>
            <a:ext cx="9144000" cy="1371600"/>
          </a:xfrm>
          <a:prstGeom prst="rect">
            <a:avLst/>
          </a:prstGeom>
        </p:spPr>
      </p:pic>
      <p:sp>
        <p:nvSpPr>
          <p:cNvPr id="8" name="Title 1"/>
          <p:cNvSpPr>
            <a:spLocks noGrp="1"/>
          </p:cNvSpPr>
          <p:nvPr>
            <p:ph type="title"/>
          </p:nvPr>
        </p:nvSpPr>
        <p:spPr>
          <a:xfrm>
            <a:off x="1663391" y="78059"/>
            <a:ext cx="7391400" cy="1271239"/>
          </a:xfrm>
        </p:spPr>
        <p:txBody>
          <a:bodyPr/>
          <a:lstStyle/>
          <a:p>
            <a:pPr eaLnBrk="1" hangingPunct="1"/>
            <a:r>
              <a:rPr lang="en-US" altLang="en-US" sz="4000" dirty="0">
                <a:solidFill>
                  <a:schemeClr val="bg1"/>
                </a:solidFill>
              </a:rPr>
              <a:t>Regulatory Details</a:t>
            </a:r>
          </a:p>
        </p:txBody>
      </p:sp>
      <p:sp>
        <p:nvSpPr>
          <p:cNvPr id="12" name="Oval 11"/>
          <p:cNvSpPr/>
          <p:nvPr/>
        </p:nvSpPr>
        <p:spPr>
          <a:xfrm>
            <a:off x="532503" y="957232"/>
            <a:ext cx="45719" cy="70124"/>
          </a:xfrm>
          <a:prstGeom prst="ellipse">
            <a:avLst/>
          </a:prstGeom>
          <a:solidFill>
            <a:srgbClr val="282828"/>
          </a:solid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74781" y="981337"/>
            <a:ext cx="45719" cy="70124"/>
          </a:xfrm>
          <a:prstGeom prst="ellips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003442353"/>
              </p:ext>
            </p:extLst>
          </p:nvPr>
        </p:nvGraphicFramePr>
        <p:xfrm>
          <a:off x="281941" y="2032798"/>
          <a:ext cx="8633461" cy="2465349"/>
        </p:xfrm>
        <a:graphic>
          <a:graphicData uri="http://schemas.openxmlformats.org/drawingml/2006/table">
            <a:tbl>
              <a:tblPr firstRow="1" bandRow="1">
                <a:tableStyleId>{B301B821-A1FF-4177-AEE7-76D212191A09}</a:tableStyleId>
              </a:tblPr>
              <a:tblGrid>
                <a:gridCol w="4244812">
                  <a:extLst>
                    <a:ext uri="{9D8B030D-6E8A-4147-A177-3AD203B41FA5}">
                      <a16:colId xmlns:a16="http://schemas.microsoft.com/office/drawing/2014/main" val="20000"/>
                    </a:ext>
                  </a:extLst>
                </a:gridCol>
                <a:gridCol w="1505681">
                  <a:extLst>
                    <a:ext uri="{9D8B030D-6E8A-4147-A177-3AD203B41FA5}">
                      <a16:colId xmlns:a16="http://schemas.microsoft.com/office/drawing/2014/main" val="20001"/>
                    </a:ext>
                  </a:extLst>
                </a:gridCol>
                <a:gridCol w="1423976">
                  <a:extLst>
                    <a:ext uri="{9D8B030D-6E8A-4147-A177-3AD203B41FA5}">
                      <a16:colId xmlns:a16="http://schemas.microsoft.com/office/drawing/2014/main" val="20002"/>
                    </a:ext>
                  </a:extLst>
                </a:gridCol>
                <a:gridCol w="1458992">
                  <a:extLst>
                    <a:ext uri="{9D8B030D-6E8A-4147-A177-3AD203B41FA5}">
                      <a16:colId xmlns:a16="http://schemas.microsoft.com/office/drawing/2014/main" val="20003"/>
                    </a:ext>
                  </a:extLst>
                </a:gridCol>
              </a:tblGrid>
              <a:tr h="374743">
                <a:tc>
                  <a:txBody>
                    <a:bodyPr/>
                    <a:lstStyle/>
                    <a:p>
                      <a:r>
                        <a:rPr lang="en-US" sz="2000" dirty="0"/>
                        <a:t>Zone</a:t>
                      </a:r>
                    </a:p>
                  </a:txBody>
                  <a:tcPr/>
                </a:tc>
                <a:tc>
                  <a:txBody>
                    <a:bodyPr/>
                    <a:lstStyle/>
                    <a:p>
                      <a:r>
                        <a:rPr lang="en-US" sz="2000" dirty="0"/>
                        <a:t>Min. Density</a:t>
                      </a:r>
                    </a:p>
                  </a:txBody>
                  <a:tcPr/>
                </a:tc>
                <a:tc>
                  <a:txBody>
                    <a:bodyPr/>
                    <a:lstStyle/>
                    <a:p>
                      <a:r>
                        <a:rPr lang="en-US" sz="2000" dirty="0"/>
                        <a:t>Max.</a:t>
                      </a:r>
                      <a:r>
                        <a:rPr lang="en-US" sz="2000" baseline="0" dirty="0"/>
                        <a:t> Density</a:t>
                      </a:r>
                      <a:endParaRPr lang="en-US" sz="2000" dirty="0"/>
                    </a:p>
                  </a:txBody>
                  <a:tcPr/>
                </a:tc>
                <a:tc>
                  <a:txBody>
                    <a:bodyPr/>
                    <a:lstStyle/>
                    <a:p>
                      <a:r>
                        <a:rPr lang="en-US" sz="2000" dirty="0"/>
                        <a:t>Max. Height</a:t>
                      </a:r>
                    </a:p>
                  </a:txBody>
                  <a:tcPr/>
                </a:tc>
                <a:extLst>
                  <a:ext uri="{0D108BD9-81ED-4DB2-BD59-A6C34878D82A}">
                    <a16:rowId xmlns:a16="http://schemas.microsoft.com/office/drawing/2014/main" val="10000"/>
                  </a:ext>
                </a:extLst>
              </a:tr>
              <a:tr h="374743">
                <a:tc>
                  <a:txBody>
                    <a:bodyPr/>
                    <a:lstStyle/>
                    <a:p>
                      <a:pPr algn="l"/>
                      <a:r>
                        <a:rPr lang="en-US" dirty="0"/>
                        <a:t>Towne Center (TCTR)</a:t>
                      </a:r>
                    </a:p>
                  </a:txBody>
                  <a:tcPr anchor="ctr"/>
                </a:tc>
                <a:tc>
                  <a:txBody>
                    <a:bodyPr/>
                    <a:lstStyle/>
                    <a:p>
                      <a:r>
                        <a:rPr lang="en-US" strike="noStrike" dirty="0"/>
                        <a:t>20</a:t>
                      </a:r>
                      <a:r>
                        <a:rPr lang="en-US" strike="noStrike" baseline="0" dirty="0"/>
                        <a:t> </a:t>
                      </a:r>
                      <a:r>
                        <a:rPr lang="en-US" baseline="0" dirty="0"/>
                        <a:t>units/acre</a:t>
                      </a:r>
                      <a:endParaRPr lang="en-US" dirty="0"/>
                    </a:p>
                  </a:txBody>
                  <a:tcPr anchor="ctr"/>
                </a:tc>
                <a:tc>
                  <a:txBody>
                    <a:bodyPr/>
                    <a:lstStyle/>
                    <a:p>
                      <a:r>
                        <a:rPr lang="en-US" dirty="0"/>
                        <a:t>Unlimited</a:t>
                      </a:r>
                    </a:p>
                  </a:txBody>
                  <a:tcPr anchor="ctr"/>
                </a:tc>
                <a:tc>
                  <a:txBody>
                    <a:bodyPr/>
                    <a:lstStyle/>
                    <a:p>
                      <a:r>
                        <a:rPr lang="en-US" dirty="0"/>
                        <a:t>65</a:t>
                      </a:r>
                      <a:r>
                        <a:rPr lang="en-US" baseline="0" dirty="0"/>
                        <a:t> feet*</a:t>
                      </a:r>
                      <a:endParaRPr lang="en-US" dirty="0"/>
                    </a:p>
                  </a:txBody>
                  <a:tcPr anchor="ctr"/>
                </a:tc>
                <a:extLst>
                  <a:ext uri="{0D108BD9-81ED-4DB2-BD59-A6C34878D82A}">
                    <a16:rowId xmlns:a16="http://schemas.microsoft.com/office/drawing/2014/main" val="10001"/>
                  </a:ext>
                </a:extLst>
              </a:tr>
              <a:tr h="374743">
                <a:tc>
                  <a:txBody>
                    <a:bodyPr/>
                    <a:lstStyle/>
                    <a:p>
                      <a:pPr algn="l"/>
                      <a:r>
                        <a:rPr lang="en-US" dirty="0"/>
                        <a:t>Employment Corridor (ECOR)</a:t>
                      </a:r>
                    </a:p>
                  </a:txBody>
                  <a:tcPr anchor="ctr"/>
                </a:tc>
                <a:tc>
                  <a:txBody>
                    <a:bodyPr/>
                    <a:lstStyle/>
                    <a:p>
                      <a:r>
                        <a:rPr lang="en-US" dirty="0"/>
                        <a:t>N/A</a:t>
                      </a:r>
                    </a:p>
                  </a:txBody>
                  <a:tcPr anchor="ctr"/>
                </a:tc>
                <a:tc>
                  <a:txBody>
                    <a:bodyPr/>
                    <a:lstStyle/>
                    <a:p>
                      <a:r>
                        <a:rPr lang="en-US" dirty="0"/>
                        <a:t>N/A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65 feet</a:t>
                      </a:r>
                    </a:p>
                  </a:txBody>
                  <a:tcPr anchor="ctr"/>
                </a:tc>
                <a:extLst>
                  <a:ext uri="{0D108BD9-81ED-4DB2-BD59-A6C34878D82A}">
                    <a16:rowId xmlns:a16="http://schemas.microsoft.com/office/drawing/2014/main" val="10002"/>
                  </a:ext>
                </a:extLst>
              </a:tr>
              <a:tr h="374743">
                <a:tc>
                  <a:txBody>
                    <a:bodyPr/>
                    <a:lstStyle/>
                    <a:p>
                      <a:pPr algn="l"/>
                      <a:r>
                        <a:rPr lang="en-US" dirty="0"/>
                        <a:t>Urban Corridor (UCOR)</a:t>
                      </a:r>
                    </a:p>
                  </a:txBody>
                  <a:tcPr anchor="ctr"/>
                </a:tc>
                <a:tc>
                  <a:txBody>
                    <a:bodyPr/>
                    <a:lstStyle/>
                    <a:p>
                      <a:r>
                        <a:rPr lang="en-US" dirty="0"/>
                        <a:t>12 units/acre</a:t>
                      </a:r>
                    </a:p>
                  </a:txBody>
                  <a:tcPr anchor="ctr"/>
                </a:tc>
                <a:tc>
                  <a:txBody>
                    <a:bodyPr/>
                    <a:lstStyle/>
                    <a:p>
                      <a:r>
                        <a:rPr lang="en-US" dirty="0"/>
                        <a:t>Unlimited</a:t>
                      </a:r>
                    </a:p>
                  </a:txBody>
                  <a:tcPr anchor="ctr"/>
                </a:tc>
                <a:tc>
                  <a:txBody>
                    <a:bodyPr/>
                    <a:lstStyle/>
                    <a:p>
                      <a:r>
                        <a:rPr lang="en-US" dirty="0"/>
                        <a:t>45 feet*</a:t>
                      </a:r>
                    </a:p>
                  </a:txBody>
                  <a:tcPr anchor="ctr"/>
                </a:tc>
                <a:extLst>
                  <a:ext uri="{0D108BD9-81ED-4DB2-BD59-A6C34878D82A}">
                    <a16:rowId xmlns:a16="http://schemas.microsoft.com/office/drawing/2014/main" val="10003"/>
                  </a:ext>
                </a:extLst>
              </a:tr>
              <a:tr h="374743">
                <a:tc>
                  <a:txBody>
                    <a:bodyPr/>
                    <a:lstStyle/>
                    <a:p>
                      <a:pPr algn="l"/>
                      <a:r>
                        <a:rPr lang="en-US" dirty="0"/>
                        <a:t>Neighborhood Corridor (NCOR)</a:t>
                      </a:r>
                    </a:p>
                  </a:txBody>
                  <a:tcPr anchor="ctr"/>
                </a:tc>
                <a:tc>
                  <a:txBody>
                    <a:bodyPr/>
                    <a:lstStyle/>
                    <a:p>
                      <a:r>
                        <a:rPr lang="en-US" dirty="0"/>
                        <a:t>6 units/acre</a:t>
                      </a:r>
                    </a:p>
                  </a:txBody>
                  <a:tcPr anchor="ctr"/>
                </a:tc>
                <a:tc>
                  <a:txBody>
                    <a:bodyPr/>
                    <a:lstStyle/>
                    <a:p>
                      <a:r>
                        <a:rPr lang="en-US" dirty="0"/>
                        <a:t>25 units/acre</a:t>
                      </a:r>
                    </a:p>
                  </a:txBody>
                  <a:tcPr anchor="ctr"/>
                </a:tc>
                <a:tc>
                  <a:txBody>
                    <a:bodyPr/>
                    <a:lstStyle/>
                    <a:p>
                      <a:r>
                        <a:rPr lang="en-US" dirty="0"/>
                        <a:t>45 feet</a:t>
                      </a:r>
                    </a:p>
                  </a:txBody>
                  <a:tcPr anchor="ct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algn="r"/>
            <a:fld id="{24C58DF3-FD6F-4023-AC78-2A3BC80E8F18}" type="slidenum">
              <a:rPr lang="en-US" altLang="en-US" smtClean="0"/>
              <a:pPr algn="r"/>
              <a:t>9</a:t>
            </a:fld>
            <a:endParaRPr lang="en-US" altLang="en-US" dirty="0"/>
          </a:p>
        </p:txBody>
      </p:sp>
      <p:sp>
        <p:nvSpPr>
          <p:cNvPr id="6" name="TextBox 5"/>
          <p:cNvSpPr txBox="1"/>
          <p:nvPr/>
        </p:nvSpPr>
        <p:spPr>
          <a:xfrm>
            <a:off x="1119243" y="4513014"/>
            <a:ext cx="7852915" cy="523220"/>
          </a:xfrm>
          <a:prstGeom prst="rect">
            <a:avLst/>
          </a:prstGeom>
          <a:noFill/>
        </p:spPr>
        <p:txBody>
          <a:bodyPr wrap="square" rtlCol="0">
            <a:spAutoFit/>
          </a:bodyPr>
          <a:lstStyle/>
          <a:p>
            <a:pPr algn="r"/>
            <a:r>
              <a:rPr lang="en-US" sz="1400" i="1" dirty="0"/>
              <a:t>*may be increased an additional 20 feet through </a:t>
            </a:r>
          </a:p>
          <a:p>
            <a:pPr algn="r"/>
            <a:r>
              <a:rPr lang="en-US" sz="1400" i="1" dirty="0"/>
              <a:t>PCC 18A.65, Affordable Housing Incentives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 y="-42778"/>
            <a:ext cx="1749878" cy="1749878"/>
          </a:xfrm>
          <a:prstGeom prst="rect">
            <a:avLst/>
          </a:prstGeom>
        </p:spPr>
      </p:pic>
      <p:sp>
        <p:nvSpPr>
          <p:cNvPr id="10" name="Rectangle 9"/>
          <p:cNvSpPr/>
          <p:nvPr/>
        </p:nvSpPr>
        <p:spPr>
          <a:xfrm>
            <a:off x="197223" y="6345793"/>
            <a:ext cx="5857411" cy="307777"/>
          </a:xfrm>
          <a:prstGeom prst="rect">
            <a:avLst/>
          </a:prstGeom>
        </p:spPr>
        <p:txBody>
          <a:bodyPr wrap="square">
            <a:spAutoFit/>
          </a:bodyPr>
          <a:lstStyle/>
          <a:p>
            <a:pPr>
              <a:spcBef>
                <a:spcPts val="400"/>
              </a:spcBef>
              <a:spcAft>
                <a:spcPts val="600"/>
              </a:spcAft>
            </a:pPr>
            <a:r>
              <a:rPr lang="en-US" sz="1400" i="1" dirty="0">
                <a:solidFill>
                  <a:srgbClr val="363636"/>
                </a:solidFill>
              </a:rPr>
              <a:t>Details shown are draft as of 11/1/18</a:t>
            </a:r>
          </a:p>
        </p:txBody>
      </p:sp>
    </p:spTree>
    <p:extLst>
      <p:ext uri="{BB962C8B-B14F-4D97-AF65-F5344CB8AC3E}">
        <p14:creationId xmlns:p14="http://schemas.microsoft.com/office/powerpoint/2010/main" val="37536196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theme1.xml><?xml version="1.0" encoding="utf-8"?>
<a:theme xmlns:a="http://schemas.openxmlformats.org/drawingml/2006/main" name="SWM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SWM PPT TEMPLATE</Template>
  <TotalTime>15871</TotalTime>
  <Words>1897</Words>
  <Application>Microsoft Office PowerPoint</Application>
  <PresentationFormat>On-screen Show (4:3)</PresentationFormat>
  <Paragraphs>234</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SWM PPT TEMPLATE</vt:lpstr>
      <vt:lpstr>PowerPoint Presentation</vt:lpstr>
      <vt:lpstr>What is a Community Plan?</vt:lpstr>
      <vt:lpstr>Community Plan Areas</vt:lpstr>
      <vt:lpstr>Update Status</vt:lpstr>
      <vt:lpstr>PowerPoint Presentation</vt:lpstr>
      <vt:lpstr>Centers &amp; Corridors Proposal</vt:lpstr>
      <vt:lpstr>Proposed Zones</vt:lpstr>
      <vt:lpstr>Proposed Zones</vt:lpstr>
      <vt:lpstr>Regulatory Details</vt:lpstr>
      <vt:lpstr>Height Bonus for Affordable Housing</vt:lpstr>
      <vt:lpstr>PowerPoint Presentation</vt:lpstr>
      <vt:lpstr>PowerPoint Presentation</vt:lpstr>
      <vt:lpstr>PowerPoint Presentation</vt:lpstr>
      <vt:lpstr>PowerPoint Presentation</vt:lpstr>
    </vt:vector>
  </TitlesOfParts>
  <Company>Pierce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hsmelt</dc:creator>
  <cp:lastModifiedBy>Tiffany Odell</cp:lastModifiedBy>
  <cp:revision>1094</cp:revision>
  <cp:lastPrinted>2016-06-16T23:46:59Z</cp:lastPrinted>
  <dcterms:created xsi:type="dcterms:W3CDTF">2011-03-14T21:51:15Z</dcterms:created>
  <dcterms:modified xsi:type="dcterms:W3CDTF">2019-01-03T19:23:24Z</dcterms:modified>
</cp:coreProperties>
</file>