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5" r:id="rId1"/>
  </p:sldMasterIdLst>
  <p:sldIdLst>
    <p:sldId id="256" r:id="rId2"/>
    <p:sldId id="318" r:id="rId3"/>
    <p:sldId id="264" r:id="rId4"/>
    <p:sldId id="263" r:id="rId5"/>
    <p:sldId id="319" r:id="rId6"/>
    <p:sldId id="31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4672"/>
  </p:normalViewPr>
  <p:slideViewPr>
    <p:cSldViewPr snapToGrid="0" snapToObjects="1">
      <p:cViewPr>
        <p:scale>
          <a:sx n="120" d="100"/>
          <a:sy n="120" d="100"/>
        </p:scale>
        <p:origin x="56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DB5D-C9F9-4049-BB81-9B245E6DB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31AC75-A01D-FA40-B68A-E0B60BBA93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A3355F-CE0A-FA49-A30F-FBF10B37B8DE}"/>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5" name="Footer Placeholder 4">
            <a:extLst>
              <a:ext uri="{FF2B5EF4-FFF2-40B4-BE49-F238E27FC236}">
                <a16:creationId xmlns:a16="http://schemas.microsoft.com/office/drawing/2014/main" id="{C5DB94AE-5AE7-5849-820B-74001BF66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D5D3-24D1-8843-8F8D-77291C4ADC7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89623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D326-A532-BE4B-99BE-45D29ED14B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E017AA-F7D4-7C48-98E8-78136F7357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1B754-A6A6-BE45-B646-8422BE427A4B}"/>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5" name="Footer Placeholder 4">
            <a:extLst>
              <a:ext uri="{FF2B5EF4-FFF2-40B4-BE49-F238E27FC236}">
                <a16:creationId xmlns:a16="http://schemas.microsoft.com/office/drawing/2014/main" id="{3D09ABC7-C0F1-954F-BD96-3E5228B3F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6FE5F0-CE34-D445-B29E-7B93491A5C11}"/>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78479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A17CC4-4FB0-494E-A504-53A5E67B20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F34BA5-5571-ED49-A9A4-EB09D69A9A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51E01A-5A7E-C341-89BB-A43964A4B300}"/>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5" name="Footer Placeholder 4">
            <a:extLst>
              <a:ext uri="{FF2B5EF4-FFF2-40B4-BE49-F238E27FC236}">
                <a16:creationId xmlns:a16="http://schemas.microsoft.com/office/drawing/2014/main" id="{5BB8CAE5-0C8C-9446-988D-7CE923555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758234-B502-284E-8B09-055A67E3ED00}"/>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01170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6E7F2-19C7-8D4A-8A51-7F4F87DE2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3D26E2-5E10-3B4B-841C-D431CE482C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26C0A-543E-6F48-9790-1B0CC4938294}"/>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5" name="Footer Placeholder 4">
            <a:extLst>
              <a:ext uri="{FF2B5EF4-FFF2-40B4-BE49-F238E27FC236}">
                <a16:creationId xmlns:a16="http://schemas.microsoft.com/office/drawing/2014/main" id="{8C315420-571B-E04D-98EE-DAC20C2FB0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7A0D08-7B5C-D447-99F1-5849344AADD8}"/>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400785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4A188-469C-7C49-8784-C7396A2009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8B06ED-18FB-9844-8D3B-7975C907C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09510-3B64-2D45-B2C3-C6E904F12147}"/>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5" name="Footer Placeholder 4">
            <a:extLst>
              <a:ext uri="{FF2B5EF4-FFF2-40B4-BE49-F238E27FC236}">
                <a16:creationId xmlns:a16="http://schemas.microsoft.com/office/drawing/2014/main" id="{E948E58F-E42A-2A49-83BC-2286B9C479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5F2D2D-15A8-D344-81AF-18EE4D268168}"/>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9728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98493-7181-BE4A-9CFD-3CB18EE3C2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F27EA-8AD5-E24F-8922-AD5805F7D8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78DF93-44BA-BA49-A643-5E6B8FBCD2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370B7-D48D-3B46-B1BB-8BA3A8ED8C8D}"/>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6" name="Footer Placeholder 5">
            <a:extLst>
              <a:ext uri="{FF2B5EF4-FFF2-40B4-BE49-F238E27FC236}">
                <a16:creationId xmlns:a16="http://schemas.microsoft.com/office/drawing/2014/main" id="{172278F4-5B5F-1D43-B136-0E1A1CD37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7A8DE-3622-4840-B427-D9C58BA3A54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574640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5F78-7FCA-714A-A91F-14F83062C4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E82BB8-ED71-234A-9EC1-D356620E95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B2794B-89EE-4C48-8EA7-71CB7FD2BC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4D4397-FD17-DA4A-9BE5-B9B63A52D5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09E175-A42C-4D43-8C30-65CB15F396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D628AF-3F9F-9D42-AF8C-85B3047CF17D}"/>
              </a:ext>
            </a:extLst>
          </p:cNvPr>
          <p:cNvSpPr>
            <a:spLocks noGrp="1"/>
          </p:cNvSpPr>
          <p:nvPr>
            <p:ph type="dt" sz="half" idx="10"/>
          </p:nvPr>
        </p:nvSpPr>
        <p:spPr/>
        <p:txBody>
          <a:bodyPr/>
          <a:lstStyle/>
          <a:p>
            <a:fld id="{6A4B53A7-3209-46A6-9454-F38EAC8F11E7}" type="datetimeFigureOut">
              <a:rPr lang="en-US" smtClean="0"/>
              <a:pPr/>
              <a:t>6/19/20</a:t>
            </a:fld>
            <a:endParaRPr lang="en-US" dirty="0"/>
          </a:p>
        </p:txBody>
      </p:sp>
      <p:sp>
        <p:nvSpPr>
          <p:cNvPr id="8" name="Footer Placeholder 7">
            <a:extLst>
              <a:ext uri="{FF2B5EF4-FFF2-40B4-BE49-F238E27FC236}">
                <a16:creationId xmlns:a16="http://schemas.microsoft.com/office/drawing/2014/main" id="{3C578721-4C2B-1D46-850F-F44BD5742C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DC5F12-F4E9-654D-8CC9-FA72CE90E9EB}"/>
              </a:ext>
            </a:extLst>
          </p:cNvPr>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98101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B3C62-BE62-6541-A3A2-1863A3C5CE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380F33-F1B1-F14B-B139-B69E6376967C}"/>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4" name="Footer Placeholder 3">
            <a:extLst>
              <a:ext uri="{FF2B5EF4-FFF2-40B4-BE49-F238E27FC236}">
                <a16:creationId xmlns:a16="http://schemas.microsoft.com/office/drawing/2014/main" id="{5B953F46-3A70-1A47-9369-4DCAD83117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3AF366-66DA-FA49-A8E1-E246592E855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62112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4637CE-2696-6644-88A5-808B3331EF68}"/>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3" name="Footer Placeholder 2">
            <a:extLst>
              <a:ext uri="{FF2B5EF4-FFF2-40B4-BE49-F238E27FC236}">
                <a16:creationId xmlns:a16="http://schemas.microsoft.com/office/drawing/2014/main" id="{0BB0A711-CD60-DD44-8916-F7C1CD43C7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C9E42A-B3A0-3347-8798-43F09F003909}"/>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92421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3B36-F1AA-AF46-8291-6E2E2EC85F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5F010D-5FF5-334A-9E8C-D395184E4A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02FBA5-5ADA-A743-B0C8-4BECACB80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9B49CD-7E35-0D43-97EB-3E21456C3E5F}"/>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6" name="Footer Placeholder 5">
            <a:extLst>
              <a:ext uri="{FF2B5EF4-FFF2-40B4-BE49-F238E27FC236}">
                <a16:creationId xmlns:a16="http://schemas.microsoft.com/office/drawing/2014/main" id="{8BFAFCF2-066B-4545-9B84-AECE72F05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5A3C58-1206-514A-A764-F8FA57B6917B}"/>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95543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15DFB-135F-7E40-956B-1095592B99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6658D6-0795-C449-BC92-C0539854F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FC122B-196B-EE48-B347-91F4EBC7E4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3B88E-83FD-A540-9402-015FCA686832}"/>
              </a:ext>
            </a:extLst>
          </p:cNvPr>
          <p:cNvSpPr>
            <a:spLocks noGrp="1"/>
          </p:cNvSpPr>
          <p:nvPr>
            <p:ph type="dt" sz="half" idx="10"/>
          </p:nvPr>
        </p:nvSpPr>
        <p:spPr/>
        <p:txBody>
          <a:bodyPr/>
          <a:lstStyle/>
          <a:p>
            <a:fld id="{6A4B53A7-3209-46A6-9454-F38EAC8F11E7}" type="datetimeFigureOut">
              <a:rPr lang="en-US" smtClean="0"/>
              <a:t>6/19/20</a:t>
            </a:fld>
            <a:endParaRPr lang="en-US"/>
          </a:p>
        </p:txBody>
      </p:sp>
      <p:sp>
        <p:nvSpPr>
          <p:cNvPr id="6" name="Footer Placeholder 5">
            <a:extLst>
              <a:ext uri="{FF2B5EF4-FFF2-40B4-BE49-F238E27FC236}">
                <a16:creationId xmlns:a16="http://schemas.microsoft.com/office/drawing/2014/main" id="{E5739682-6661-7B47-B095-D01ADE6269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D8D764-0077-0847-9C87-DE3AF09A699C}"/>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19967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8BA772-F50C-6245-B106-1B1B81F84E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415152-1D95-1247-8212-503DD99CB8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7DD9D-EB10-C94D-8546-EEE2B780C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6/19/20</a:t>
            </a:fld>
            <a:endParaRPr lang="en-US" dirty="0"/>
          </a:p>
        </p:txBody>
      </p:sp>
      <p:sp>
        <p:nvSpPr>
          <p:cNvPr id="5" name="Footer Placeholder 4">
            <a:extLst>
              <a:ext uri="{FF2B5EF4-FFF2-40B4-BE49-F238E27FC236}">
                <a16:creationId xmlns:a16="http://schemas.microsoft.com/office/drawing/2014/main" id="{EFBC964F-9D36-8C41-8571-EF40A11142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E3810C-581F-4C4D-A6D9-2C0972018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32931591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hcwashington.org/tester-job-descrip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entencingproject.org/publications/un-report-on-racial-disparit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hcwashington.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0AB225BA-7412-4605-8E8D-5AED2BF56A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food&#10;&#10;Description automatically generated">
            <a:extLst>
              <a:ext uri="{FF2B5EF4-FFF2-40B4-BE49-F238E27FC236}">
                <a16:creationId xmlns:a16="http://schemas.microsoft.com/office/drawing/2014/main" id="{7BA2284F-5106-4D57-94E1-1B8E0879D0BA}"/>
              </a:ext>
            </a:extLst>
          </p:cNvPr>
          <p:cNvPicPr>
            <a:picLocks noChangeAspect="1"/>
          </p:cNvPicPr>
          <p:nvPr/>
        </p:nvPicPr>
        <p:blipFill rotWithShape="1">
          <a:blip r:embed="rId2"/>
          <a:srcRect t="6594" b="5858"/>
          <a:stretch/>
        </p:blipFill>
        <p:spPr>
          <a:xfrm>
            <a:off x="20" y="-3765"/>
            <a:ext cx="12191980" cy="6857990"/>
          </a:xfrm>
          <a:prstGeom prst="rect">
            <a:avLst/>
          </a:prstGeom>
        </p:spPr>
      </p:pic>
      <p:sp>
        <p:nvSpPr>
          <p:cNvPr id="17" name="Rectangle 10">
            <a:extLst>
              <a:ext uri="{FF2B5EF4-FFF2-40B4-BE49-F238E27FC236}">
                <a16:creationId xmlns:a16="http://schemas.microsoft.com/office/drawing/2014/main" id="{604BB9CD-970D-4FE5-B4E3-D651735BF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3">
              <a:alphaModFix amt="27000"/>
              <a:duotone>
                <a:schemeClr val="accent1">
                  <a:shade val="45000"/>
                  <a:satMod val="135000"/>
                </a:schemeClr>
                <a:prstClr val="white"/>
              </a:duotone>
              <a:extLst>
                <a:ext uri="{BEBA8EAE-BF5A-486C-A8C5-ECC9F3942E4B}">
                  <a14:imgProps xmlns:a14="http://schemas.microsoft.com/office/drawing/2010/main">
                    <a14:imgLayer r:embed="rId4">
                      <a14:imgEffect>
                        <a14:sharpenSoften amount="25000"/>
                      </a14:imgEffect>
                      <a14:imgEffect>
                        <a14:brightnessContrast bright="20000" contrast="20000"/>
                      </a14:imgEffect>
                    </a14:imgLayer>
                  </a14:imgProps>
                </a:ext>
                <a:ext uri="{28A0092B-C50C-407E-A947-70E740481C1C}">
                  <a14:useLocalDpi xmlns:a14="http://schemas.microsoft.com/office/drawing/2010/main" val="0"/>
                </a:ext>
              </a:extLst>
            </a:blip>
            <a:srcRect/>
            <a:tile tx="0" ty="-254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EE47FA-6D71-3640-A6A4-9A7BB7F94251}"/>
              </a:ext>
            </a:extLst>
          </p:cNvPr>
          <p:cNvSpPr>
            <a:spLocks noGrp="1"/>
          </p:cNvSpPr>
          <p:nvPr>
            <p:ph type="ctrTitle"/>
          </p:nvPr>
        </p:nvSpPr>
        <p:spPr>
          <a:xfrm>
            <a:off x="984504" y="2204856"/>
            <a:ext cx="9966960" cy="1751780"/>
          </a:xfrm>
        </p:spPr>
        <p:txBody>
          <a:bodyPr anchor="ctr">
            <a:normAutofit/>
          </a:bodyPr>
          <a:lstStyle/>
          <a:p>
            <a:r>
              <a:rPr lang="en-US" sz="7400" dirty="0">
                <a:solidFill>
                  <a:schemeClr val="bg1"/>
                </a:solidFill>
              </a:rPr>
              <a:t>RACISM &amp; HOUSING</a:t>
            </a:r>
          </a:p>
        </p:txBody>
      </p:sp>
      <p:sp>
        <p:nvSpPr>
          <p:cNvPr id="3" name="Subtitle 2">
            <a:extLst>
              <a:ext uri="{FF2B5EF4-FFF2-40B4-BE49-F238E27FC236}">
                <a16:creationId xmlns:a16="http://schemas.microsoft.com/office/drawing/2014/main" id="{76CDEAC1-9C73-A840-A5F4-993D4B737244}"/>
              </a:ext>
            </a:extLst>
          </p:cNvPr>
          <p:cNvSpPr>
            <a:spLocks noGrp="1"/>
          </p:cNvSpPr>
          <p:nvPr>
            <p:ph type="subTitle" idx="1"/>
          </p:nvPr>
        </p:nvSpPr>
        <p:spPr>
          <a:xfrm>
            <a:off x="2022348" y="4905482"/>
            <a:ext cx="7891272" cy="707465"/>
          </a:xfrm>
          <a:ln>
            <a:noFill/>
          </a:ln>
        </p:spPr>
        <p:txBody>
          <a:bodyPr>
            <a:normAutofit fontScale="92500" lnSpcReduction="20000"/>
          </a:bodyPr>
          <a:lstStyle/>
          <a:p>
            <a:r>
              <a:rPr lang="en-US" dirty="0">
                <a:solidFill>
                  <a:schemeClr val="bg1"/>
                </a:solidFill>
              </a:rPr>
              <a:t>Presented by the Fair Housing Center of Washington</a:t>
            </a:r>
          </a:p>
          <a:p>
            <a:r>
              <a:rPr lang="en-US" dirty="0">
                <a:solidFill>
                  <a:schemeClr val="bg1"/>
                </a:solidFill>
              </a:rPr>
              <a:t>Adria Buchanan, Executive Director</a:t>
            </a:r>
          </a:p>
        </p:txBody>
      </p:sp>
      <p:sp>
        <p:nvSpPr>
          <p:cNvPr id="18" name="Rectangle 12">
            <a:extLst>
              <a:ext uri="{FF2B5EF4-FFF2-40B4-BE49-F238E27FC236}">
                <a16:creationId xmlns:a16="http://schemas.microsoft.com/office/drawing/2014/main" id="{5E0D6276-8D53-4DDA-A15A-90E0831F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1955749"/>
            <a:ext cx="10222992"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0C150C7-96FB-4EB9-BDF9-212535A60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808342"/>
            <a:ext cx="10222992" cy="80683"/>
          </a:xfrm>
          <a:prstGeom prst="rect">
            <a:avLst/>
          </a:prstGeom>
          <a:blipFill dpi="0" rotWithShape="1">
            <a:blip r:embed="rId5">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005036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3F9AE-7B60-5C46-A0C8-79AFC7AA5C9F}"/>
              </a:ext>
            </a:extLst>
          </p:cNvPr>
          <p:cNvSpPr>
            <a:spLocks noGrp="1"/>
          </p:cNvSpPr>
          <p:nvPr>
            <p:ph type="title"/>
          </p:nvPr>
        </p:nvSpPr>
        <p:spPr>
          <a:xfrm>
            <a:off x="708175" y="1736124"/>
            <a:ext cx="10431076" cy="4726459"/>
          </a:xfrm>
        </p:spPr>
        <p:txBody>
          <a:bodyPr vert="horz" lIns="91440" tIns="45720" rIns="91440" bIns="45720" rtlCol="0" anchor="b">
            <a:normAutofit fontScale="90000"/>
          </a:bodyPr>
          <a:lstStyle/>
          <a:p>
            <a:r>
              <a:rPr lang="en-US" sz="2800" b="1" u="sng" dirty="0"/>
              <a:t>PROBLEM:</a:t>
            </a:r>
            <a:r>
              <a:rPr lang="en-US" sz="2800" b="1" dirty="0"/>
              <a:t> </a:t>
            </a:r>
            <a:r>
              <a:rPr lang="en-US" sz="2800" dirty="0"/>
              <a:t>Racism against Black and Brown communities continues to exist at multiple points in the cycle to obtain and enjoy housing. </a:t>
            </a:r>
            <a:br>
              <a:rPr lang="en-US" sz="2800" dirty="0"/>
            </a:br>
            <a:br>
              <a:rPr lang="en-US" sz="2800" dirty="0"/>
            </a:br>
            <a:r>
              <a:rPr lang="en-US" sz="2800" b="1" u="sng" dirty="0"/>
              <a:t>EFFECT:</a:t>
            </a:r>
            <a:r>
              <a:rPr lang="en-US" sz="2800" b="1" dirty="0"/>
              <a:t> </a:t>
            </a:r>
            <a:r>
              <a:rPr lang="en-US" sz="2800" dirty="0"/>
              <a:t>Black and brown individuals are being denied the ability to obtain and equally enjoy housing at a higher rate than their counterparts. </a:t>
            </a:r>
            <a:br>
              <a:rPr lang="en-US" sz="2800" dirty="0"/>
            </a:br>
            <a:br>
              <a:rPr lang="en-US" sz="2800" dirty="0"/>
            </a:br>
            <a:r>
              <a:rPr lang="en-US" sz="2800" b="1" u="sng" dirty="0"/>
              <a:t>SOLUTION(s):</a:t>
            </a:r>
            <a:r>
              <a:rPr lang="en-US" sz="2800" b="1" dirty="0"/>
              <a:t> </a:t>
            </a:r>
            <a:br>
              <a:rPr lang="en-US" sz="2800" b="1" dirty="0"/>
            </a:br>
            <a:r>
              <a:rPr lang="en-US" sz="2800" dirty="0"/>
              <a:t>1. Encourage all housing providers to receive implicit bias and fair housing training. </a:t>
            </a:r>
            <a:br>
              <a:rPr lang="en-US" sz="2800" dirty="0"/>
            </a:br>
            <a:r>
              <a:rPr lang="en-US" sz="2800" dirty="0"/>
              <a:t>2. Become a tester. Help us uncover discriminatory treatment. </a:t>
            </a:r>
            <a:br>
              <a:rPr lang="en-US" sz="2800" dirty="0"/>
            </a:br>
            <a:r>
              <a:rPr lang="en-US" sz="2800" dirty="0">
                <a:hlinkClick r:id="rId2"/>
              </a:rPr>
              <a:t>https://fhcwashington.org/tester-job-description/</a:t>
            </a:r>
            <a:br>
              <a:rPr lang="en-US" sz="2800" dirty="0"/>
            </a:br>
            <a:br>
              <a:rPr lang="en-US" sz="2800" dirty="0"/>
            </a:br>
            <a:br>
              <a:rPr lang="en-US" sz="2800" dirty="0"/>
            </a:br>
            <a:endParaRPr lang="en-US" sz="2800" dirty="0"/>
          </a:p>
        </p:txBody>
      </p:sp>
      <p:sp>
        <p:nvSpPr>
          <p:cNvPr id="3" name="TextBox 2">
            <a:extLst>
              <a:ext uri="{FF2B5EF4-FFF2-40B4-BE49-F238E27FC236}">
                <a16:creationId xmlns:a16="http://schemas.microsoft.com/office/drawing/2014/main" id="{CD188078-9512-A049-BA56-70A8D381CFBA}"/>
              </a:ext>
            </a:extLst>
          </p:cNvPr>
          <p:cNvSpPr txBox="1"/>
          <p:nvPr/>
        </p:nvSpPr>
        <p:spPr>
          <a:xfrm>
            <a:off x="1862480" y="395416"/>
            <a:ext cx="8467061" cy="707886"/>
          </a:xfrm>
          <a:prstGeom prst="rect">
            <a:avLst/>
          </a:prstGeom>
          <a:noFill/>
        </p:spPr>
        <p:txBody>
          <a:bodyPr wrap="none" rtlCol="0">
            <a:spAutoFit/>
          </a:bodyPr>
          <a:lstStyle/>
          <a:p>
            <a:pPr algn="ctr"/>
            <a:r>
              <a:rPr lang="en-US" sz="4000" dirty="0">
                <a:solidFill>
                  <a:schemeClr val="accent1">
                    <a:lumMod val="75000"/>
                  </a:schemeClr>
                </a:solidFill>
              </a:rPr>
              <a:t>BROAD PROBLEM: RACISM IN HOUSING</a:t>
            </a:r>
          </a:p>
        </p:txBody>
      </p:sp>
      <p:pic>
        <p:nvPicPr>
          <p:cNvPr id="4" name="Picture 2">
            <a:extLst>
              <a:ext uri="{FF2B5EF4-FFF2-40B4-BE49-F238E27FC236}">
                <a16:creationId xmlns:a16="http://schemas.microsoft.com/office/drawing/2014/main" id="{15C349D8-E4B5-A249-989E-8C5B2D8573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9541" y="6245099"/>
            <a:ext cx="1619421" cy="434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14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3F9AE-7B60-5C46-A0C8-79AFC7AA5C9F}"/>
              </a:ext>
            </a:extLst>
          </p:cNvPr>
          <p:cNvSpPr>
            <a:spLocks noGrp="1"/>
          </p:cNvSpPr>
          <p:nvPr>
            <p:ph type="title"/>
          </p:nvPr>
        </p:nvSpPr>
        <p:spPr>
          <a:xfrm>
            <a:off x="790832" y="1754660"/>
            <a:ext cx="10431076" cy="3657599"/>
          </a:xfrm>
        </p:spPr>
        <p:txBody>
          <a:bodyPr vert="horz" lIns="91440" tIns="45720" rIns="91440" bIns="45720" rtlCol="0" anchor="b">
            <a:normAutofit/>
          </a:bodyPr>
          <a:lstStyle/>
          <a:p>
            <a:r>
              <a:rPr lang="en-US" sz="2800" b="1" u="sng" dirty="0"/>
              <a:t>PROBLEM:</a:t>
            </a:r>
            <a:r>
              <a:rPr lang="en-US" sz="2800" b="1" dirty="0"/>
              <a:t> </a:t>
            </a:r>
            <a:r>
              <a:rPr lang="en-US" sz="2800" dirty="0"/>
              <a:t>The criminal justice system has a disproportionately negative impact on black and brown individuals.</a:t>
            </a:r>
            <a:br>
              <a:rPr lang="en-US" sz="2800" dirty="0"/>
            </a:br>
            <a:br>
              <a:rPr lang="en-US" sz="2800" dirty="0"/>
            </a:br>
            <a:r>
              <a:rPr lang="en-US" sz="2800" b="1" u="sng" dirty="0"/>
              <a:t>EFFECT:</a:t>
            </a:r>
            <a:r>
              <a:rPr lang="en-US" sz="2800" b="1" dirty="0"/>
              <a:t> </a:t>
            </a:r>
            <a:r>
              <a:rPr lang="en-US" sz="2800" dirty="0"/>
              <a:t>Black and brown individuals are more likely to be negatively impacted by criminal background screenings, and denied, when applying for rental housing.</a:t>
            </a:r>
            <a:br>
              <a:rPr lang="en-US" sz="2800" dirty="0">
                <a:latin typeface="+mj-lt"/>
              </a:rPr>
            </a:br>
            <a:br>
              <a:rPr lang="en-US" sz="2800" dirty="0"/>
            </a:br>
            <a:endParaRPr lang="en-US" sz="2800" dirty="0"/>
          </a:p>
        </p:txBody>
      </p:sp>
      <p:sp>
        <p:nvSpPr>
          <p:cNvPr id="5" name="Rectangle 4">
            <a:extLst>
              <a:ext uri="{FF2B5EF4-FFF2-40B4-BE49-F238E27FC236}">
                <a16:creationId xmlns:a16="http://schemas.microsoft.com/office/drawing/2014/main" id="{ECB36E6B-357F-544C-888E-A51BC22761B0}"/>
              </a:ext>
            </a:extLst>
          </p:cNvPr>
          <p:cNvSpPr/>
          <p:nvPr/>
        </p:nvSpPr>
        <p:spPr>
          <a:xfrm>
            <a:off x="1891227" y="531341"/>
            <a:ext cx="8409546" cy="707886"/>
          </a:xfrm>
          <a:prstGeom prst="rect">
            <a:avLst/>
          </a:prstGeom>
        </p:spPr>
        <p:txBody>
          <a:bodyPr wrap="none">
            <a:spAutoFit/>
          </a:bodyPr>
          <a:lstStyle/>
          <a:p>
            <a:r>
              <a:rPr lang="en-US" sz="4000" b="1" dirty="0">
                <a:solidFill>
                  <a:schemeClr val="accent1">
                    <a:lumMod val="75000"/>
                  </a:schemeClr>
                </a:solidFill>
                <a:latin typeface="+mj-lt"/>
              </a:rPr>
              <a:t>SPECIFIC PROBLEM: CRIMINAL HISTORY </a:t>
            </a:r>
            <a:endParaRPr lang="en-US" sz="4000" dirty="0">
              <a:latin typeface="+mj-lt"/>
            </a:endParaRPr>
          </a:p>
        </p:txBody>
      </p:sp>
      <p:pic>
        <p:nvPicPr>
          <p:cNvPr id="122" name="Picture 2">
            <a:extLst>
              <a:ext uri="{FF2B5EF4-FFF2-40B4-BE49-F238E27FC236}">
                <a16:creationId xmlns:a16="http://schemas.microsoft.com/office/drawing/2014/main" id="{5F591E2E-1ED3-4D41-8766-9E0F56DEB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0773" y="6229846"/>
            <a:ext cx="1619421" cy="434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90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39BBE-8663-F54A-941D-11512AD6ED83}"/>
              </a:ext>
            </a:extLst>
          </p:cNvPr>
          <p:cNvSpPr>
            <a:spLocks noGrp="1"/>
          </p:cNvSpPr>
          <p:nvPr>
            <p:ph type="title"/>
          </p:nvPr>
        </p:nvSpPr>
        <p:spPr>
          <a:xfrm>
            <a:off x="1030288" y="609600"/>
            <a:ext cx="10131425" cy="1110343"/>
          </a:xfrm>
        </p:spPr>
        <p:txBody>
          <a:bodyPr>
            <a:normAutofit fontScale="90000"/>
          </a:bodyPr>
          <a:lstStyle/>
          <a:p>
            <a:pPr algn="ctr"/>
            <a:r>
              <a:rPr lang="en-US" b="1" dirty="0">
                <a:solidFill>
                  <a:schemeClr val="accent1">
                    <a:lumMod val="75000"/>
                  </a:schemeClr>
                </a:solidFill>
              </a:rPr>
              <a:t>CRIMINAL HISTORY GUIDANCE UNDER FAIR HOUSING LAW</a:t>
            </a:r>
          </a:p>
        </p:txBody>
      </p:sp>
      <p:sp>
        <p:nvSpPr>
          <p:cNvPr id="3" name="Content Placeholder 2">
            <a:extLst>
              <a:ext uri="{FF2B5EF4-FFF2-40B4-BE49-F238E27FC236}">
                <a16:creationId xmlns:a16="http://schemas.microsoft.com/office/drawing/2014/main" id="{1AB42B65-1D21-E74F-9ECF-F1630F210DD8}"/>
              </a:ext>
            </a:extLst>
          </p:cNvPr>
          <p:cNvSpPr>
            <a:spLocks noGrp="1"/>
          </p:cNvSpPr>
          <p:nvPr>
            <p:ph idx="1"/>
          </p:nvPr>
        </p:nvSpPr>
        <p:spPr>
          <a:xfrm>
            <a:off x="0" y="1719943"/>
            <a:ext cx="11491784" cy="4915635"/>
          </a:xfrm>
        </p:spPr>
        <p:txBody>
          <a:bodyPr>
            <a:normAutofit fontScale="62500" lnSpcReduction="20000"/>
          </a:bodyPr>
          <a:lstStyle/>
          <a:p>
            <a:pPr marL="457200" lvl="1" indent="0">
              <a:lnSpc>
                <a:spcPct val="120000"/>
              </a:lnSpc>
              <a:buNone/>
            </a:pPr>
            <a:r>
              <a:rPr lang="en-US" sz="2900" b="1" dirty="0">
                <a:latin typeface="+mj-lt"/>
              </a:rPr>
              <a:t>Outside of Seattle:</a:t>
            </a:r>
          </a:p>
          <a:p>
            <a:pPr lvl="2">
              <a:lnSpc>
                <a:spcPct val="120000"/>
              </a:lnSpc>
            </a:pPr>
            <a:r>
              <a:rPr lang="en-US" sz="2900" dirty="0">
                <a:latin typeface="+mj-lt"/>
              </a:rPr>
              <a:t>You can deny for any criminal conviction in either section 8 or non-section 8 housing that is listed on your screening criteria, subject to the disparate impact analysis to determine if you have a “legitimate business reason” for the denial</a:t>
            </a:r>
          </a:p>
          <a:p>
            <a:pPr lvl="2">
              <a:lnSpc>
                <a:spcPct val="120000"/>
              </a:lnSpc>
            </a:pPr>
            <a:r>
              <a:rPr lang="en-US" sz="2900" dirty="0">
                <a:latin typeface="+mj-lt"/>
              </a:rPr>
              <a:t>To determine such an interest, a landlord must demonstrate, through reliable evidence, a nexus between the policy or practice and resident safety and/or protecting property, in light of the following factors:</a:t>
            </a:r>
          </a:p>
          <a:p>
            <a:pPr lvl="3">
              <a:lnSpc>
                <a:spcPct val="120000"/>
              </a:lnSpc>
            </a:pPr>
            <a:r>
              <a:rPr lang="en-US" sz="2900" dirty="0">
                <a:latin typeface="+mj-lt"/>
              </a:rPr>
              <a:t>A.  The nature and severity of the conviction;</a:t>
            </a:r>
          </a:p>
          <a:p>
            <a:pPr lvl="3">
              <a:lnSpc>
                <a:spcPct val="120000"/>
              </a:lnSpc>
            </a:pPr>
            <a:r>
              <a:rPr lang="en-US" sz="2900" dirty="0">
                <a:latin typeface="+mj-lt"/>
              </a:rPr>
              <a:t>B.  The number and types of convictions;</a:t>
            </a:r>
          </a:p>
          <a:p>
            <a:pPr lvl="3">
              <a:lnSpc>
                <a:spcPct val="120000"/>
              </a:lnSpc>
            </a:pPr>
            <a:r>
              <a:rPr lang="en-US" sz="2900" dirty="0">
                <a:latin typeface="+mj-lt"/>
              </a:rPr>
              <a:t>C.  The time that has elapsed since the date of conviction;</a:t>
            </a:r>
          </a:p>
          <a:p>
            <a:pPr lvl="3">
              <a:lnSpc>
                <a:spcPct val="120000"/>
              </a:lnSpc>
            </a:pPr>
            <a:r>
              <a:rPr lang="en-US" sz="2900" dirty="0">
                <a:latin typeface="+mj-lt"/>
              </a:rPr>
              <a:t>D.  Age of the individual at the time of conviction;</a:t>
            </a:r>
          </a:p>
          <a:p>
            <a:pPr lvl="3">
              <a:lnSpc>
                <a:spcPct val="120000"/>
              </a:lnSpc>
            </a:pPr>
            <a:r>
              <a:rPr lang="en-US" sz="2900" dirty="0">
                <a:latin typeface="+mj-lt"/>
              </a:rPr>
              <a:t>E.  Evidence of good tenant history before and/or after the conviction occurred; and</a:t>
            </a:r>
          </a:p>
          <a:p>
            <a:pPr lvl="3">
              <a:lnSpc>
                <a:spcPct val="120000"/>
              </a:lnSpc>
            </a:pPr>
            <a:r>
              <a:rPr lang="en-US" sz="2900" dirty="0">
                <a:latin typeface="+mj-lt"/>
              </a:rPr>
              <a:t>F.  Any supplemental information related to the individual's rehabilitation, good conduct, and additional facts or explanations provided by the individual, if the individual chooses to do so. For the purposes of this definition, review of conviction information is limited to those convictions included in registry information.</a:t>
            </a:r>
          </a:p>
        </p:txBody>
      </p:sp>
    </p:spTree>
    <p:extLst>
      <p:ext uri="{BB962C8B-B14F-4D97-AF65-F5344CB8AC3E}">
        <p14:creationId xmlns:p14="http://schemas.microsoft.com/office/powerpoint/2010/main" val="282669593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39BBE-8663-F54A-941D-11512AD6ED83}"/>
              </a:ext>
            </a:extLst>
          </p:cNvPr>
          <p:cNvSpPr>
            <a:spLocks noGrp="1"/>
          </p:cNvSpPr>
          <p:nvPr>
            <p:ph type="title"/>
          </p:nvPr>
        </p:nvSpPr>
        <p:spPr>
          <a:xfrm>
            <a:off x="1030288" y="609600"/>
            <a:ext cx="10131425" cy="1110343"/>
          </a:xfrm>
        </p:spPr>
        <p:txBody>
          <a:bodyPr>
            <a:normAutofit fontScale="90000"/>
          </a:bodyPr>
          <a:lstStyle/>
          <a:p>
            <a:pPr algn="ctr"/>
            <a:r>
              <a:rPr lang="en-US" b="1" dirty="0">
                <a:solidFill>
                  <a:schemeClr val="accent1">
                    <a:lumMod val="75000"/>
                  </a:schemeClr>
                </a:solidFill>
              </a:rPr>
              <a:t>CRIMINAL HISTORY GUIDANCE UNDER FAIR HOUSING LAW</a:t>
            </a:r>
          </a:p>
        </p:txBody>
      </p:sp>
      <p:sp>
        <p:nvSpPr>
          <p:cNvPr id="6" name="Text Placeholder 2">
            <a:extLst>
              <a:ext uri="{FF2B5EF4-FFF2-40B4-BE49-F238E27FC236}">
                <a16:creationId xmlns:a16="http://schemas.microsoft.com/office/drawing/2014/main" id="{045B057A-4679-F546-A516-36A1C225C282}"/>
              </a:ext>
            </a:extLst>
          </p:cNvPr>
          <p:cNvSpPr txBox="1">
            <a:spLocks/>
          </p:cNvSpPr>
          <p:nvPr/>
        </p:nvSpPr>
        <p:spPr>
          <a:xfrm>
            <a:off x="1514508" y="2095405"/>
            <a:ext cx="3992732" cy="576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Why the guidance?</a:t>
            </a:r>
          </a:p>
        </p:txBody>
      </p:sp>
      <p:sp>
        <p:nvSpPr>
          <p:cNvPr id="7" name="Content Placeholder 3">
            <a:extLst>
              <a:ext uri="{FF2B5EF4-FFF2-40B4-BE49-F238E27FC236}">
                <a16:creationId xmlns:a16="http://schemas.microsoft.com/office/drawing/2014/main" id="{928E920A-36D8-6B42-88B4-620C43FF6346}"/>
              </a:ext>
            </a:extLst>
          </p:cNvPr>
          <p:cNvSpPr txBox="1">
            <a:spLocks/>
          </p:cNvSpPr>
          <p:nvPr/>
        </p:nvSpPr>
        <p:spPr>
          <a:xfrm>
            <a:off x="1030288" y="2671667"/>
            <a:ext cx="4961173" cy="335406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n-US" sz="2000" dirty="0">
                <a:latin typeface="+mj-lt"/>
              </a:rPr>
              <a:t>Disparate impact on African-American and Hispanic populations.</a:t>
            </a:r>
          </a:p>
          <a:p>
            <a:pPr lvl="1">
              <a:lnSpc>
                <a:spcPct val="100000"/>
              </a:lnSpc>
            </a:pPr>
            <a:r>
              <a:rPr lang="en-US" sz="2000" b="1" dirty="0">
                <a:latin typeface="+mj-lt"/>
              </a:rPr>
              <a:t>Source (and further reading): </a:t>
            </a:r>
            <a:r>
              <a:rPr lang="en-US" sz="2000" dirty="0">
                <a:solidFill>
                  <a:schemeClr val="accent2">
                    <a:lumMod val="75000"/>
                  </a:schemeClr>
                </a:solidFill>
                <a:latin typeface="+mj-lt"/>
                <a:hlinkClick r:id="rId2">
                  <a:extLst>
                    <a:ext uri="{A12FA001-AC4F-418D-AE19-62706E023703}">
                      <ahyp:hlinkClr xmlns:ahyp="http://schemas.microsoft.com/office/drawing/2018/hyperlinkcolor" val="tx"/>
                    </a:ext>
                  </a:extLst>
                </a:hlinkClick>
              </a:rPr>
              <a:t>Report to the UN on Racial Disparities in the U.S. Criminal Justice System</a:t>
            </a:r>
            <a:endParaRPr lang="en-US" sz="2000" dirty="0">
              <a:solidFill>
                <a:schemeClr val="accent2">
                  <a:lumMod val="75000"/>
                </a:schemeClr>
              </a:solidFill>
              <a:latin typeface="+mj-lt"/>
            </a:endParaRPr>
          </a:p>
        </p:txBody>
      </p:sp>
      <p:sp>
        <p:nvSpPr>
          <p:cNvPr id="8" name="Text Placeholder 4">
            <a:extLst>
              <a:ext uri="{FF2B5EF4-FFF2-40B4-BE49-F238E27FC236}">
                <a16:creationId xmlns:a16="http://schemas.microsoft.com/office/drawing/2014/main" id="{802A6BF3-2169-2545-A0EF-2CF838820449}"/>
              </a:ext>
            </a:extLst>
          </p:cNvPr>
          <p:cNvSpPr txBox="1">
            <a:spLocks/>
          </p:cNvSpPr>
          <p:nvPr/>
        </p:nvSpPr>
        <p:spPr>
          <a:xfrm>
            <a:off x="6111897" y="2095405"/>
            <a:ext cx="3999001" cy="5762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What this means:</a:t>
            </a:r>
          </a:p>
        </p:txBody>
      </p:sp>
      <p:sp>
        <p:nvSpPr>
          <p:cNvPr id="9" name="Content Placeholder 5">
            <a:extLst>
              <a:ext uri="{FF2B5EF4-FFF2-40B4-BE49-F238E27FC236}">
                <a16:creationId xmlns:a16="http://schemas.microsoft.com/office/drawing/2014/main" id="{52ED2CD3-50EC-B740-A539-10EAD87BD415}"/>
              </a:ext>
            </a:extLst>
          </p:cNvPr>
          <p:cNvSpPr txBox="1">
            <a:spLocks/>
          </p:cNvSpPr>
          <p:nvPr/>
        </p:nvSpPr>
        <p:spPr>
          <a:xfrm>
            <a:off x="6111897" y="2671667"/>
            <a:ext cx="4645152" cy="31087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mj-lt"/>
              </a:rPr>
              <a:t>Arrest records cannot be considered.</a:t>
            </a:r>
          </a:p>
          <a:p>
            <a:r>
              <a:rPr lang="en-US" sz="2000" dirty="0">
                <a:latin typeface="+mj-lt"/>
              </a:rPr>
              <a:t>No blanket policies.</a:t>
            </a:r>
          </a:p>
          <a:p>
            <a:r>
              <a:rPr lang="en-US" sz="2000" dirty="0">
                <a:latin typeface="+mj-lt"/>
              </a:rPr>
              <a:t>Applicants can only be denied if </a:t>
            </a:r>
            <a:r>
              <a:rPr lang="en-US" sz="2000" u="sng" dirty="0">
                <a:latin typeface="+mj-lt"/>
              </a:rPr>
              <a:t>they specifically</a:t>
            </a:r>
            <a:r>
              <a:rPr lang="en-US" sz="2000" dirty="0">
                <a:latin typeface="+mj-lt"/>
              </a:rPr>
              <a:t> pose a threat to property or persons.</a:t>
            </a:r>
          </a:p>
        </p:txBody>
      </p:sp>
      <p:sp>
        <p:nvSpPr>
          <p:cNvPr id="13" name="Rectangle 12">
            <a:extLst>
              <a:ext uri="{FF2B5EF4-FFF2-40B4-BE49-F238E27FC236}">
                <a16:creationId xmlns:a16="http://schemas.microsoft.com/office/drawing/2014/main" id="{10B98601-84E1-6D45-A1D2-D158AA50CAD1}"/>
              </a:ext>
            </a:extLst>
          </p:cNvPr>
          <p:cNvSpPr/>
          <p:nvPr/>
        </p:nvSpPr>
        <p:spPr>
          <a:xfrm>
            <a:off x="952119" y="4678740"/>
            <a:ext cx="10287762" cy="1569660"/>
          </a:xfrm>
          <a:prstGeom prst="rect">
            <a:avLst/>
          </a:prstGeom>
        </p:spPr>
        <p:txBody>
          <a:bodyPr wrap="square">
            <a:spAutoFit/>
          </a:bodyPr>
          <a:lstStyle/>
          <a:p>
            <a:r>
              <a:rPr lang="en-US" sz="2400" b="1" u="sng" dirty="0">
                <a:latin typeface="+mj-lt"/>
              </a:rPr>
              <a:t>SOLUTION:</a:t>
            </a:r>
            <a:r>
              <a:rPr lang="en-US" sz="2400" b="1" dirty="0">
                <a:latin typeface="+mj-lt"/>
              </a:rPr>
              <a:t> </a:t>
            </a:r>
            <a:r>
              <a:rPr lang="en-US" sz="2400" dirty="0">
                <a:latin typeface="+mj-lt"/>
              </a:rPr>
              <a:t>Encourage landlords to refrain from blanket criminal history screening policies and follow fair housing guidance and issue a written decision to the tenant for not only why their application was denied but where they obtained the information and a timeframe to appeal the decision. </a:t>
            </a:r>
          </a:p>
        </p:txBody>
      </p:sp>
    </p:spTree>
    <p:extLst>
      <p:ext uri="{BB962C8B-B14F-4D97-AF65-F5344CB8AC3E}">
        <p14:creationId xmlns:p14="http://schemas.microsoft.com/office/powerpoint/2010/main" val="190142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EECA9-D81B-CD41-9A71-8FB0307C919D}"/>
              </a:ext>
            </a:extLst>
          </p:cNvPr>
          <p:cNvSpPr>
            <a:spLocks noGrp="1"/>
          </p:cNvSpPr>
          <p:nvPr>
            <p:ph type="ctrTitle"/>
          </p:nvPr>
        </p:nvSpPr>
        <p:spPr/>
        <p:txBody>
          <a:bodyPr/>
          <a:lstStyle/>
          <a:p>
            <a:r>
              <a:rPr lang="en-US"/>
              <a:t>CONTACT US</a:t>
            </a:r>
            <a:endParaRPr lang="en-US" dirty="0"/>
          </a:p>
        </p:txBody>
      </p:sp>
      <p:sp>
        <p:nvSpPr>
          <p:cNvPr id="3" name="Subtitle 2">
            <a:extLst>
              <a:ext uri="{FF2B5EF4-FFF2-40B4-BE49-F238E27FC236}">
                <a16:creationId xmlns:a16="http://schemas.microsoft.com/office/drawing/2014/main" id="{4967E9F0-2F1E-3346-BA77-99D90AA990E5}"/>
              </a:ext>
            </a:extLst>
          </p:cNvPr>
          <p:cNvSpPr>
            <a:spLocks noGrp="1"/>
          </p:cNvSpPr>
          <p:nvPr>
            <p:ph type="subTitle" idx="1"/>
          </p:nvPr>
        </p:nvSpPr>
        <p:spPr>
          <a:xfrm>
            <a:off x="1524000" y="3602037"/>
            <a:ext cx="9587948" cy="2133599"/>
          </a:xfrm>
        </p:spPr>
        <p:txBody>
          <a:bodyPr>
            <a:normAutofit fontScale="85000" lnSpcReduction="20000"/>
          </a:bodyPr>
          <a:lstStyle/>
          <a:p>
            <a:r>
              <a:rPr lang="en-US" dirty="0"/>
              <a:t>Fair Housing Center of Washington</a:t>
            </a:r>
          </a:p>
          <a:p>
            <a:r>
              <a:rPr lang="en-US" dirty="0"/>
              <a:t>Serving 23 counties</a:t>
            </a:r>
          </a:p>
          <a:p>
            <a:r>
              <a:rPr lang="en-US" dirty="0">
                <a:hlinkClick r:id="rId2"/>
              </a:rPr>
              <a:t>www.fhcwashington.org</a:t>
            </a:r>
            <a:endParaRPr lang="en-US" dirty="0"/>
          </a:p>
          <a:p>
            <a:endParaRPr lang="en-US" dirty="0"/>
          </a:p>
          <a:p>
            <a:r>
              <a:rPr lang="en-US" dirty="0"/>
              <a:t>Adria Buchanan, Executive Director</a:t>
            </a:r>
          </a:p>
          <a:p>
            <a:r>
              <a:rPr lang="en-US" dirty="0" err="1"/>
              <a:t>abuchanan@fhcwashington.org</a:t>
            </a:r>
            <a:endParaRPr lang="en-US" dirty="0"/>
          </a:p>
          <a:p>
            <a:endParaRPr lang="en-US" dirty="0"/>
          </a:p>
        </p:txBody>
      </p:sp>
      <p:sp>
        <p:nvSpPr>
          <p:cNvPr id="5" name="Rectangle 1">
            <a:extLst>
              <a:ext uri="{FF2B5EF4-FFF2-40B4-BE49-F238E27FC236}">
                <a16:creationId xmlns:a16="http://schemas.microsoft.com/office/drawing/2014/main" id="{7EBDD97A-56BD-714C-8351-E9C7BD4892C5}"/>
              </a:ext>
            </a:extLst>
          </p:cNvPr>
          <p:cNvSpPr>
            <a:spLocks noChangeArrowheads="1"/>
          </p:cNvSpPr>
          <p:nvPr/>
        </p:nvSpPr>
        <p:spPr bwMode="auto">
          <a:xfrm>
            <a:off x="0" y="-171509"/>
            <a:ext cx="21480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inherit"/>
              </a:rPr>
              <a:t>  </a:t>
            </a:r>
            <a:r>
              <a:rPr kumimoji="0" lang="en-US" altLang="en-US" sz="5200" b="0" i="0" u="none" strike="noStrike" cap="none" normalizeH="0" baseline="0">
                <a:ln>
                  <a:noFill/>
                </a:ln>
                <a:solidFill>
                  <a:srgbClr val="000000"/>
                </a:solidFill>
                <a:effectLst/>
                <a:latin typeface="inheri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04F4D478-3D5C-3D48-B7E3-27C6A9B293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20183" y="6197569"/>
            <a:ext cx="1915983" cy="514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9728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522</Words>
  <Application>Microsoft Macintosh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inherit</vt:lpstr>
      <vt:lpstr>Office Theme</vt:lpstr>
      <vt:lpstr>RACISM &amp; HOUSING</vt:lpstr>
      <vt:lpstr>PROBLEM: Racism against Black and Brown communities continues to exist at multiple points in the cycle to obtain and enjoy housing.   EFFECT: Black and brown individuals are being denied the ability to obtain and equally enjoy housing at a higher rate than their counterparts.   SOLUTION(s):  1. Encourage all housing providers to receive implicit bias and fair housing training.  2. Become a tester. Help us uncover discriminatory treatment.  https://fhcwashington.org/tester-job-description/   </vt:lpstr>
      <vt:lpstr>PROBLEM: The criminal justice system has a disproportionately negative impact on black and brown individuals.  EFFECT: Black and brown individuals are more likely to be negatively impacted by criminal background screenings, and denied, when applying for rental housing.  </vt:lpstr>
      <vt:lpstr>CRIMINAL HISTORY GUIDANCE UNDER FAIR HOUSING LAW</vt:lpstr>
      <vt:lpstr>CRIMINAL HISTORY GUIDANCE UNDER FAIR HOUSING LAW</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DISCRIMINATION  IN HOUSING</dc:title>
  <dc:creator>Adria Buchanan</dc:creator>
  <cp:lastModifiedBy>Adria Buchanan</cp:lastModifiedBy>
  <cp:revision>11</cp:revision>
  <dcterms:created xsi:type="dcterms:W3CDTF">2020-06-18T08:35:48Z</dcterms:created>
  <dcterms:modified xsi:type="dcterms:W3CDTF">2020-06-19T16:37:15Z</dcterms:modified>
</cp:coreProperties>
</file>