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301" r:id="rId3"/>
    <p:sldId id="258" r:id="rId4"/>
    <p:sldId id="257" r:id="rId5"/>
    <p:sldId id="269" r:id="rId6"/>
    <p:sldId id="259" r:id="rId7"/>
    <p:sldId id="270" r:id="rId8"/>
    <p:sldId id="265" r:id="rId9"/>
    <p:sldId id="271" r:id="rId10"/>
    <p:sldId id="268" r:id="rId11"/>
    <p:sldId id="272" r:id="rId12"/>
    <p:sldId id="267" r:id="rId13"/>
    <p:sldId id="273" r:id="rId14"/>
    <p:sldId id="264" r:id="rId15"/>
    <p:sldId id="274" r:id="rId16"/>
    <p:sldId id="296" r:id="rId17"/>
    <p:sldId id="275" r:id="rId18"/>
    <p:sldId id="276" r:id="rId19"/>
    <p:sldId id="277" r:id="rId20"/>
    <p:sldId id="278" r:id="rId21"/>
    <p:sldId id="279" r:id="rId22"/>
    <p:sldId id="290" r:id="rId23"/>
    <p:sldId id="293" r:id="rId24"/>
    <p:sldId id="295" r:id="rId25"/>
    <p:sldId id="292" r:id="rId26"/>
    <p:sldId id="260" r:id="rId27"/>
    <p:sldId id="281" r:id="rId28"/>
    <p:sldId id="262" r:id="rId29"/>
    <p:sldId id="282" r:id="rId30"/>
    <p:sldId id="263" r:id="rId31"/>
    <p:sldId id="261" r:id="rId32"/>
    <p:sldId id="284" r:id="rId33"/>
    <p:sldId id="285" r:id="rId34"/>
    <p:sldId id="286" r:id="rId35"/>
    <p:sldId id="283" r:id="rId36"/>
    <p:sldId id="287" r:id="rId37"/>
    <p:sldId id="280" r:id="rId38"/>
    <p:sldId id="288" r:id="rId39"/>
    <p:sldId id="266" r:id="rId40"/>
    <p:sldId id="289" r:id="rId41"/>
    <p:sldId id="298" r:id="rId42"/>
    <p:sldId id="297" r:id="rId43"/>
    <p:sldId id="299" r:id="rId44"/>
    <p:sldId id="300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5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BA673-93FC-4F5E-96D0-736CFE99D312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A10EE-639F-4FAA-9DF1-4DF3EE512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54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Ranbir Kapoor gets friend zoned by Anushka Sharma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A10EE-639F-4FAA-9DF1-4DF3EE512F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02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Ranbir Kapoor gets friend zoned by Anushka Sharma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A10EE-639F-4FAA-9DF1-4DF3EE512F5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70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Ranbir Kapoor gets friend zoned by Anushka Sharma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A10EE-639F-4FAA-9DF1-4DF3EE512F5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14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Ranbir Kapoor gets friend zoned by Anushka Sharma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A10EE-639F-4FAA-9DF1-4DF3EE512F5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90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Min 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A10EE-639F-4FAA-9DF1-4DF3EE512F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67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Ranbir Kapoor gets friend zoned by Anushka Sharma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A10EE-639F-4FAA-9DF1-4DF3EE512F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73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Ranbir Kapoor gets friend zoned by Anushka Sharma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A10EE-639F-4FAA-9DF1-4DF3EE512F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16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Ranbir Kapoor gets friend zoned by Anushka Sharma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A10EE-639F-4FAA-9DF1-4DF3EE512F5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37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Ranbir Kapoor gets friend zoned by Anushka Sharma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A10EE-639F-4FAA-9DF1-4DF3EE512F5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06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Ranbir Kapoor gets friend zoned by Anushka Sharma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A10EE-639F-4FAA-9DF1-4DF3EE512F5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66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Ranbir Kapoor gets friend zoned by Anushka Sharma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A10EE-639F-4FAA-9DF1-4DF3EE512F5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52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Ranbir Kapoor gets friend zoned by Anushka Sharma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A10EE-639F-4FAA-9DF1-4DF3EE512F5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73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234A-20EB-48A1-B8DB-7180B54D6A4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72E8-F034-497E-9F65-5C59FA3F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76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234A-20EB-48A1-B8DB-7180B54D6A4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72E8-F034-497E-9F65-5C59FA3F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6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234A-20EB-48A1-B8DB-7180B54D6A4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72E8-F034-497E-9F65-5C59FA3F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61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234A-20EB-48A1-B8DB-7180B54D6A4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72E8-F034-497E-9F65-5C59FA3F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14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234A-20EB-48A1-B8DB-7180B54D6A4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72E8-F034-497E-9F65-5C59FA3F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6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234A-20EB-48A1-B8DB-7180B54D6A4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72E8-F034-497E-9F65-5C59FA3F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18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234A-20EB-48A1-B8DB-7180B54D6A4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72E8-F034-497E-9F65-5C59FA3F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88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234A-20EB-48A1-B8DB-7180B54D6A4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72E8-F034-497E-9F65-5C59FA3F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40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234A-20EB-48A1-B8DB-7180B54D6A4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72E8-F034-497E-9F65-5C59FA3F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19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234A-20EB-48A1-B8DB-7180B54D6A4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72E8-F034-497E-9F65-5C59FA3F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23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234A-20EB-48A1-B8DB-7180B54D6A4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72E8-F034-497E-9F65-5C59FA3F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9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6234A-20EB-48A1-B8DB-7180B54D6A4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B72E8-F034-497E-9F65-5C59FA3F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19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nyland@pchomeless.or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12 Great Facts About The Good, The Bad and The Ugly | Mental Floss">
            <a:extLst>
              <a:ext uri="{FF2B5EF4-FFF2-40B4-BE49-F238E27FC236}">
                <a16:creationId xmlns:a16="http://schemas.microsoft.com/office/drawing/2014/main" id="{33566E9C-0C75-441A-AD9D-5EB8BCC765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013200" cy="4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A1143A-1A12-4BCF-A030-25C90D45F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5049" cy="68562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17B2FE-A4AE-47F4-9DED-D510607F7340}"/>
              </a:ext>
            </a:extLst>
          </p:cNvPr>
          <p:cNvSpPr txBox="1"/>
          <p:nvPr/>
        </p:nvSpPr>
        <p:spPr>
          <a:xfrm>
            <a:off x="4876800" y="5916305"/>
            <a:ext cx="7099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rush Script MT" panose="03060802040406070304" pitchFamily="66" charset="0"/>
              </a:rPr>
              <a:t>Of Homelessness in Pierce County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7DE172-8C75-439D-8CED-8396FE856802}"/>
              </a:ext>
            </a:extLst>
          </p:cNvPr>
          <p:cNvSpPr txBox="1"/>
          <p:nvPr/>
        </p:nvSpPr>
        <p:spPr>
          <a:xfrm>
            <a:off x="2235200" y="2842127"/>
            <a:ext cx="5018874" cy="1754326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not Gerrit Nyland</a:t>
            </a:r>
          </a:p>
          <a:p>
            <a:r>
              <a:rPr lang="en-US" sz="3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gnyland@pchomeless.org</a:t>
            </a:r>
            <a:endParaRPr lang="en-US" sz="3600" dirty="0"/>
          </a:p>
          <a:p>
            <a:r>
              <a:rPr lang="en-US" sz="3600" dirty="0"/>
              <a:t>253-304-5105</a:t>
            </a:r>
          </a:p>
        </p:txBody>
      </p:sp>
    </p:spTree>
    <p:extLst>
      <p:ext uri="{BB962C8B-B14F-4D97-AF65-F5344CB8AC3E}">
        <p14:creationId xmlns:p14="http://schemas.microsoft.com/office/powerpoint/2010/main" val="1883723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8BB7B8-39A1-412F-B3C3-8826F276A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021" y="-467373"/>
            <a:ext cx="12466041" cy="831475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3A42999-42AD-463E-A280-6DE614095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8618"/>
            <a:ext cx="6509856" cy="4387272"/>
          </a:xfrm>
          <a:solidFill>
            <a:schemeClr val="bg2">
              <a:alpha val="82000"/>
            </a:schemeClr>
          </a:solidFill>
        </p:spPr>
        <p:txBody>
          <a:bodyPr>
            <a:noAutofit/>
          </a:bodyPr>
          <a:lstStyle/>
          <a:p>
            <a:r>
              <a:rPr lang="en-US" sz="9600" b="1" dirty="0">
                <a:latin typeface="Candara" panose="020E0502030303020204" pitchFamily="34" charset="0"/>
              </a:rPr>
              <a:t>Mapping Where to Find Help</a:t>
            </a:r>
          </a:p>
        </p:txBody>
      </p:sp>
    </p:spTree>
    <p:extLst>
      <p:ext uri="{BB962C8B-B14F-4D97-AF65-F5344CB8AC3E}">
        <p14:creationId xmlns:p14="http://schemas.microsoft.com/office/powerpoint/2010/main" val="1828046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100430D-FB70-49A6-8C88-5DE4E16C5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A128D8-81AC-4F5E-8A67-833FA18C5B79}"/>
              </a:ext>
            </a:extLst>
          </p:cNvPr>
          <p:cNvSpPr txBox="1"/>
          <p:nvPr/>
        </p:nvSpPr>
        <p:spPr>
          <a:xfrm>
            <a:off x="461394" y="351602"/>
            <a:ext cx="57216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tx2">
                    <a:lumMod val="10000"/>
                  </a:schemeClr>
                </a:solidFill>
              </a:rPr>
              <a:t>Recommendation</a:t>
            </a:r>
            <a:endParaRPr lang="en-US" sz="9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BD8ED5-EC3D-4E4A-802B-322BFE01B453}"/>
              </a:ext>
            </a:extLst>
          </p:cNvPr>
          <p:cNvSpPr txBox="1"/>
          <p:nvPr/>
        </p:nvSpPr>
        <p:spPr>
          <a:xfrm>
            <a:off x="6096000" y="0"/>
            <a:ext cx="115929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>
                <a:solidFill>
                  <a:schemeClr val="tx2">
                    <a:lumMod val="10000"/>
                  </a:schemeClr>
                </a:solidFill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6269CE-EE6E-4B77-8199-3A8BE50626CC}"/>
              </a:ext>
            </a:extLst>
          </p:cNvPr>
          <p:cNvSpPr txBox="1"/>
          <p:nvPr/>
        </p:nvSpPr>
        <p:spPr>
          <a:xfrm>
            <a:off x="583332" y="1982083"/>
            <a:ext cx="91859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tx2">
                    <a:lumMod val="10000"/>
                  </a:schemeClr>
                </a:solidFill>
              </a:rPr>
              <a:t>Make time Learn and Share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A9EF93-098A-4049-B903-246CD861C9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785" y="153153"/>
            <a:ext cx="2536272" cy="325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28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F9D36F-3FC8-4ED2-8DE1-C5043B6AD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6995"/>
            <a:ext cx="12709320" cy="953199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3A42999-42AD-463E-A280-6DE614095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662" y="5377342"/>
            <a:ext cx="6509856" cy="1375795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chemeClr val="tx1">
                    <a:lumMod val="85000"/>
                  </a:schemeClr>
                </a:solidFill>
                <a:latin typeface="Candara" panose="020E0502030303020204" pitchFamily="34" charset="0"/>
              </a:rPr>
              <a:t>Teamwork</a:t>
            </a:r>
          </a:p>
        </p:txBody>
      </p:sp>
    </p:spTree>
    <p:extLst>
      <p:ext uri="{BB962C8B-B14F-4D97-AF65-F5344CB8AC3E}">
        <p14:creationId xmlns:p14="http://schemas.microsoft.com/office/powerpoint/2010/main" val="934827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100430D-FB70-49A6-8C88-5DE4E16C5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A128D8-81AC-4F5E-8A67-833FA18C5B79}"/>
              </a:ext>
            </a:extLst>
          </p:cNvPr>
          <p:cNvSpPr txBox="1"/>
          <p:nvPr/>
        </p:nvSpPr>
        <p:spPr>
          <a:xfrm>
            <a:off x="461394" y="351602"/>
            <a:ext cx="57216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tx2">
                    <a:lumMod val="10000"/>
                  </a:schemeClr>
                </a:solidFill>
              </a:rPr>
              <a:t>Recommendation</a:t>
            </a:r>
            <a:endParaRPr lang="en-US" sz="9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BD8ED5-EC3D-4E4A-802B-322BFE01B453}"/>
              </a:ext>
            </a:extLst>
          </p:cNvPr>
          <p:cNvSpPr txBox="1"/>
          <p:nvPr/>
        </p:nvSpPr>
        <p:spPr>
          <a:xfrm>
            <a:off x="6096000" y="0"/>
            <a:ext cx="115929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>
                <a:solidFill>
                  <a:schemeClr val="tx2">
                    <a:lumMod val="10000"/>
                  </a:schemeClr>
                </a:solidFill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6269CE-EE6E-4B77-8199-3A8BE50626CC}"/>
              </a:ext>
            </a:extLst>
          </p:cNvPr>
          <p:cNvSpPr txBox="1"/>
          <p:nvPr/>
        </p:nvSpPr>
        <p:spPr>
          <a:xfrm>
            <a:off x="712641" y="1909891"/>
            <a:ext cx="91859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tx2">
                    <a:lumMod val="10000"/>
                  </a:schemeClr>
                </a:solidFill>
              </a:rPr>
              <a:t>Take </a:t>
            </a:r>
          </a:p>
          <a:p>
            <a:r>
              <a:rPr lang="en-US" sz="9600" b="1" dirty="0">
                <a:solidFill>
                  <a:schemeClr val="tx2">
                    <a:lumMod val="10000"/>
                  </a:schemeClr>
                </a:solidFill>
              </a:rPr>
              <a:t>Ownership </a:t>
            </a:r>
          </a:p>
          <a:p>
            <a:r>
              <a:rPr lang="en-US" sz="9600" b="1" dirty="0">
                <a:solidFill>
                  <a:schemeClr val="tx2">
                    <a:lumMod val="10000"/>
                  </a:schemeClr>
                </a:solidFill>
              </a:rPr>
              <a:t>of Joint Efforts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A9EF93-098A-4049-B903-246CD861C9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137" y="-446803"/>
            <a:ext cx="4975478" cy="362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13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384507-86B1-4F40-8CBD-CD72F794B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6994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345BAC-6DD0-4FFA-8C35-1C69182A7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3183" y="0"/>
            <a:ext cx="3431796" cy="3552534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chemeClr val="tx1">
                    <a:lumMod val="95000"/>
                  </a:schemeClr>
                </a:solidFill>
                <a:latin typeface="Candara" panose="020E0502030303020204" pitchFamily="34" charset="0"/>
              </a:rPr>
              <a:t>The </a:t>
            </a:r>
            <a:br>
              <a:rPr lang="en-US" sz="9600" b="1" dirty="0">
                <a:solidFill>
                  <a:schemeClr val="tx1">
                    <a:lumMod val="95000"/>
                  </a:schemeClr>
                </a:solidFill>
                <a:latin typeface="Candara" panose="020E0502030303020204" pitchFamily="34" charset="0"/>
              </a:rPr>
            </a:br>
            <a:r>
              <a:rPr lang="en-US" sz="9600" b="1" dirty="0">
                <a:solidFill>
                  <a:schemeClr val="tx1">
                    <a:lumMod val="95000"/>
                  </a:schemeClr>
                </a:solidFill>
                <a:latin typeface="Candara" panose="020E0502030303020204" pitchFamily="34" charset="0"/>
              </a:rPr>
              <a:t>Bad</a:t>
            </a:r>
          </a:p>
        </p:txBody>
      </p:sp>
    </p:spTree>
    <p:extLst>
      <p:ext uri="{BB962C8B-B14F-4D97-AF65-F5344CB8AC3E}">
        <p14:creationId xmlns:p14="http://schemas.microsoft.com/office/powerpoint/2010/main" val="2401312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E44EE7-A886-476B-8819-CCD9B6F7B3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891" y="0"/>
            <a:ext cx="8611785" cy="689115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1F1EE6C-BACF-4BBB-93A2-E3C316D55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823839" y="2629932"/>
            <a:ext cx="7220531" cy="1375795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chemeClr val="tx1">
                    <a:lumMod val="95000"/>
                  </a:schemeClr>
                </a:solidFill>
                <a:latin typeface="Candara" panose="020E0502030303020204" pitchFamily="34" charset="0"/>
              </a:rPr>
              <a:t>Homelessness</a:t>
            </a:r>
          </a:p>
        </p:txBody>
      </p:sp>
    </p:spTree>
    <p:extLst>
      <p:ext uri="{BB962C8B-B14F-4D97-AF65-F5344CB8AC3E}">
        <p14:creationId xmlns:p14="http://schemas.microsoft.com/office/powerpoint/2010/main" val="1057826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D92481-2526-4359-801A-AF808D9A8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476"/>
            <a:ext cx="12192000" cy="663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31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5B59D6-68D6-4DA3-A52D-3BA33CA22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" y="300473"/>
            <a:ext cx="12059569" cy="59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3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100430D-FB70-49A6-8C88-5DE4E16C5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A128D8-81AC-4F5E-8A67-833FA18C5B79}"/>
              </a:ext>
            </a:extLst>
          </p:cNvPr>
          <p:cNvSpPr txBox="1"/>
          <p:nvPr/>
        </p:nvSpPr>
        <p:spPr>
          <a:xfrm>
            <a:off x="461394" y="351602"/>
            <a:ext cx="57216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tx2">
                    <a:lumMod val="10000"/>
                  </a:schemeClr>
                </a:solidFill>
              </a:rPr>
              <a:t>Recommendation</a:t>
            </a:r>
            <a:endParaRPr lang="en-US" sz="9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BD8ED5-EC3D-4E4A-802B-322BFE01B453}"/>
              </a:ext>
            </a:extLst>
          </p:cNvPr>
          <p:cNvSpPr txBox="1"/>
          <p:nvPr/>
        </p:nvSpPr>
        <p:spPr>
          <a:xfrm>
            <a:off x="6096000" y="0"/>
            <a:ext cx="115929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>
                <a:solidFill>
                  <a:schemeClr val="tx2">
                    <a:lumMod val="10000"/>
                  </a:schemeClr>
                </a:solidFill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6269CE-EE6E-4B77-8199-3A8BE50626CC}"/>
              </a:ext>
            </a:extLst>
          </p:cNvPr>
          <p:cNvSpPr txBox="1"/>
          <p:nvPr/>
        </p:nvSpPr>
        <p:spPr>
          <a:xfrm>
            <a:off x="647987" y="3059669"/>
            <a:ext cx="9185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tx2">
                    <a:lumMod val="10000"/>
                  </a:schemeClr>
                </a:solidFill>
              </a:rPr>
              <a:t>Learn to Count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A9EF93-098A-4049-B903-246CD861C9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251" y="750995"/>
            <a:ext cx="4071335" cy="610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8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6D90FFB-E33B-470F-934F-857674EB34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35026"/>
              </p:ext>
            </p:extLst>
          </p:nvPr>
        </p:nvGraphicFramePr>
        <p:xfrm>
          <a:off x="1657927" y="-839"/>
          <a:ext cx="8876145" cy="6858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Acrobat Document" r:id="rId3" imgW="7543540" imgH="5829184" progId="Acrobat.Document.DC">
                  <p:embed/>
                </p:oleObj>
              </mc:Choice>
              <mc:Fallback>
                <p:oleObj name="Acrobat Document" r:id="rId3" imgW="7543540" imgH="582918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7927" y="-839"/>
                        <a:ext cx="8876145" cy="68588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E1EA403-FE12-4BAA-923C-3E7213087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06102" y="2740683"/>
            <a:ext cx="5920510" cy="1375795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chemeClr val="tx1">
                    <a:lumMod val="95000"/>
                  </a:schemeClr>
                </a:solidFill>
                <a:latin typeface="Candara" panose="020E0502030303020204" pitchFamily="34" charset="0"/>
              </a:rPr>
              <a:t>Dashboard</a:t>
            </a:r>
          </a:p>
        </p:txBody>
      </p:sp>
    </p:spTree>
    <p:extLst>
      <p:ext uri="{BB962C8B-B14F-4D97-AF65-F5344CB8AC3E}">
        <p14:creationId xmlns:p14="http://schemas.microsoft.com/office/powerpoint/2010/main" val="1056500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FD2552-44B8-4DF8-A08A-260FFDD3CAD0}"/>
              </a:ext>
            </a:extLst>
          </p:cNvPr>
          <p:cNvSpPr/>
          <p:nvPr/>
        </p:nvSpPr>
        <p:spPr>
          <a:xfrm>
            <a:off x="212436" y="445763"/>
            <a:ext cx="11831781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tx1">
                    <a:lumMod val="95000"/>
                  </a:schemeClr>
                </a:solidFill>
              </a:rPr>
              <a:t>If you take Nothing else away from this…</a:t>
            </a:r>
          </a:p>
          <a:p>
            <a:endParaRPr lang="en-US" sz="2000" b="1" dirty="0">
              <a:solidFill>
                <a:schemeClr val="tx1">
                  <a:lumMod val="95000"/>
                </a:schemeClr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400" b="1" dirty="0">
                <a:solidFill>
                  <a:schemeClr val="tx1">
                    <a:lumMod val="95000"/>
                  </a:schemeClr>
                </a:solidFill>
              </a:rPr>
              <a:t>We must charge and resource someone to end homelessness in Pierce County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b="1" dirty="0">
                <a:solidFill>
                  <a:schemeClr val="tx1">
                    <a:lumMod val="95000"/>
                  </a:schemeClr>
                </a:solidFill>
              </a:rPr>
              <a:t>Data tells us the need – we must monitor weekly if not daily</a:t>
            </a:r>
          </a:p>
          <a:p>
            <a:pPr marL="342900" indent="-342900">
              <a:buAutoNum type="arabicParenR"/>
            </a:pPr>
            <a:endParaRPr lang="en-US" sz="4400" b="1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4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297BB0-B891-4AC3-AD59-92E929F26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291" y="3866573"/>
            <a:ext cx="38100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79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100430D-FB70-49A6-8C88-5DE4E16C5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A128D8-81AC-4F5E-8A67-833FA18C5B79}"/>
              </a:ext>
            </a:extLst>
          </p:cNvPr>
          <p:cNvSpPr txBox="1"/>
          <p:nvPr/>
        </p:nvSpPr>
        <p:spPr>
          <a:xfrm>
            <a:off x="461394" y="351602"/>
            <a:ext cx="57216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tx2">
                    <a:lumMod val="10000"/>
                  </a:schemeClr>
                </a:solidFill>
              </a:rPr>
              <a:t>Recommendation</a:t>
            </a:r>
            <a:endParaRPr lang="en-US" sz="9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BD8ED5-EC3D-4E4A-802B-322BFE01B453}"/>
              </a:ext>
            </a:extLst>
          </p:cNvPr>
          <p:cNvSpPr txBox="1"/>
          <p:nvPr/>
        </p:nvSpPr>
        <p:spPr>
          <a:xfrm>
            <a:off x="6096000" y="0"/>
            <a:ext cx="115929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>
                <a:solidFill>
                  <a:schemeClr val="tx2">
                    <a:lumMod val="10000"/>
                  </a:schemeClr>
                </a:solidFill>
              </a:rPr>
              <a:t>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6269CE-EE6E-4B77-8199-3A8BE50626CC}"/>
              </a:ext>
            </a:extLst>
          </p:cNvPr>
          <p:cNvSpPr txBox="1"/>
          <p:nvPr/>
        </p:nvSpPr>
        <p:spPr>
          <a:xfrm>
            <a:off x="583333" y="3019667"/>
            <a:ext cx="91859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tx2">
                    <a:lumMod val="10000"/>
                  </a:schemeClr>
                </a:solidFill>
              </a:rPr>
              <a:t>Publish Weekly (not weakly)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A9EF93-098A-4049-B903-246CD861C9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47" y="151159"/>
            <a:ext cx="2802413" cy="286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97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7B78E9-12A7-4801-A9EA-46B549253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8" y="-13019"/>
            <a:ext cx="11157528" cy="68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90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6162B1-C2EC-453C-A8FC-B14BF8A4A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0" y="20169"/>
            <a:ext cx="11264071" cy="684937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688A53A-F2BB-4C9F-8A5C-F845401E0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801" y="521645"/>
            <a:ext cx="10529454" cy="1371810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chemeClr val="tx1">
                    <a:lumMod val="95000"/>
                  </a:schemeClr>
                </a:solidFill>
                <a:latin typeface="Candara" panose="020E0502030303020204" pitchFamily="34" charset="0"/>
              </a:rPr>
              <a:t>Transitional Housing </a:t>
            </a:r>
          </a:p>
        </p:txBody>
      </p:sp>
    </p:spTree>
    <p:extLst>
      <p:ext uri="{BB962C8B-B14F-4D97-AF65-F5344CB8AC3E}">
        <p14:creationId xmlns:p14="http://schemas.microsoft.com/office/powerpoint/2010/main" val="1883098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6162B1-C2EC-453C-A8FC-B14BF8A4A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098"/>
            <a:ext cx="12376727" cy="695000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688A53A-F2BB-4C9F-8A5C-F845401E0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801" y="521645"/>
            <a:ext cx="10529454" cy="1371810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chemeClr val="tx1">
                    <a:lumMod val="95000"/>
                  </a:schemeClr>
                </a:solidFill>
                <a:latin typeface="Candara" panose="020E0502030303020204" pitchFamily="34" charset="0"/>
              </a:rPr>
              <a:t>Safe Parking</a:t>
            </a:r>
          </a:p>
        </p:txBody>
      </p:sp>
    </p:spTree>
    <p:extLst>
      <p:ext uri="{BB962C8B-B14F-4D97-AF65-F5344CB8AC3E}">
        <p14:creationId xmlns:p14="http://schemas.microsoft.com/office/powerpoint/2010/main" val="3633705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6162B1-C2EC-453C-A8FC-B14BF8A4A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3" y="-52098"/>
            <a:ext cx="12347221" cy="695000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688A53A-F2BB-4C9F-8A5C-F845401E0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36" y="-52098"/>
            <a:ext cx="8091055" cy="2974109"/>
          </a:xfrm>
          <a:solidFill>
            <a:schemeClr val="bg2">
              <a:alpha val="68000"/>
            </a:schemeClr>
          </a:solidFill>
        </p:spPr>
        <p:txBody>
          <a:bodyPr>
            <a:noAutofit/>
          </a:bodyPr>
          <a:lstStyle/>
          <a:p>
            <a:r>
              <a:rPr lang="en-US" sz="9600" b="1" dirty="0">
                <a:latin typeface="Candara" panose="020E0502030303020204" pitchFamily="34" charset="0"/>
              </a:rPr>
              <a:t>Sanctioned Encampments</a:t>
            </a:r>
          </a:p>
        </p:txBody>
      </p:sp>
    </p:spTree>
    <p:extLst>
      <p:ext uri="{BB962C8B-B14F-4D97-AF65-F5344CB8AC3E}">
        <p14:creationId xmlns:p14="http://schemas.microsoft.com/office/powerpoint/2010/main" val="926412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100430D-FB70-49A6-8C88-5DE4E16C5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A128D8-81AC-4F5E-8A67-833FA18C5B79}"/>
              </a:ext>
            </a:extLst>
          </p:cNvPr>
          <p:cNvSpPr txBox="1"/>
          <p:nvPr/>
        </p:nvSpPr>
        <p:spPr>
          <a:xfrm>
            <a:off x="461394" y="351602"/>
            <a:ext cx="57216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tx2">
                    <a:lumMod val="10000"/>
                  </a:schemeClr>
                </a:solidFill>
              </a:rPr>
              <a:t>Recommendation</a:t>
            </a:r>
            <a:endParaRPr lang="en-US" sz="9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BD8ED5-EC3D-4E4A-802B-322BFE01B453}"/>
              </a:ext>
            </a:extLst>
          </p:cNvPr>
          <p:cNvSpPr txBox="1"/>
          <p:nvPr/>
        </p:nvSpPr>
        <p:spPr>
          <a:xfrm>
            <a:off x="6096000" y="0"/>
            <a:ext cx="115929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>
                <a:solidFill>
                  <a:schemeClr val="tx2">
                    <a:lumMod val="10000"/>
                  </a:schemeClr>
                </a:solidFill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6269CE-EE6E-4B77-8199-3A8BE50626CC}"/>
              </a:ext>
            </a:extLst>
          </p:cNvPr>
          <p:cNvSpPr txBox="1"/>
          <p:nvPr/>
        </p:nvSpPr>
        <p:spPr>
          <a:xfrm>
            <a:off x="299969" y="2002070"/>
            <a:ext cx="115920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tx2">
                    <a:lumMod val="10000"/>
                  </a:schemeClr>
                </a:solidFill>
              </a:rPr>
              <a:t>Deploy Cost </a:t>
            </a:r>
          </a:p>
          <a:p>
            <a:r>
              <a:rPr lang="en-US" sz="9600" b="1" dirty="0">
                <a:solidFill>
                  <a:schemeClr val="tx2">
                    <a:lumMod val="10000"/>
                  </a:schemeClr>
                </a:solidFill>
              </a:rPr>
              <a:t>Effective Shelters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A9EF93-098A-4049-B903-246CD861C9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967" y="193128"/>
            <a:ext cx="2526253" cy="399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82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280F2BA-8D43-4429-8CA5-429037669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953935" y="2516698"/>
            <a:ext cx="5283666" cy="1375795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chemeClr val="tx1">
                    <a:lumMod val="95000"/>
                  </a:schemeClr>
                </a:solidFill>
                <a:latin typeface="Candara" panose="020E0502030303020204" pitchFamily="34" charset="0"/>
              </a:rPr>
              <a:t>Housing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6A2CF0D-A11D-4B24-8E21-BB5337D87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34" y="9423"/>
            <a:ext cx="8461331" cy="6848577"/>
          </a:xfrm>
        </p:spPr>
      </p:pic>
    </p:spTree>
    <p:extLst>
      <p:ext uri="{BB962C8B-B14F-4D97-AF65-F5344CB8AC3E}">
        <p14:creationId xmlns:p14="http://schemas.microsoft.com/office/powerpoint/2010/main" val="1068521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100430D-FB70-49A6-8C88-5DE4E16C5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A128D8-81AC-4F5E-8A67-833FA18C5B79}"/>
              </a:ext>
            </a:extLst>
          </p:cNvPr>
          <p:cNvSpPr txBox="1"/>
          <p:nvPr/>
        </p:nvSpPr>
        <p:spPr>
          <a:xfrm>
            <a:off x="461394" y="351602"/>
            <a:ext cx="57216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tx2">
                    <a:lumMod val="10000"/>
                  </a:schemeClr>
                </a:solidFill>
              </a:rPr>
              <a:t>Recommendation</a:t>
            </a:r>
            <a:endParaRPr lang="en-US" sz="9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BD8ED5-EC3D-4E4A-802B-322BFE01B453}"/>
              </a:ext>
            </a:extLst>
          </p:cNvPr>
          <p:cNvSpPr txBox="1"/>
          <p:nvPr/>
        </p:nvSpPr>
        <p:spPr>
          <a:xfrm>
            <a:off x="6096000" y="0"/>
            <a:ext cx="115929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>
                <a:solidFill>
                  <a:schemeClr val="tx2">
                    <a:lumMod val="10000"/>
                  </a:schemeClr>
                </a:solidFill>
              </a:rPr>
              <a:t>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6269CE-EE6E-4B77-8199-3A8BE50626CC}"/>
              </a:ext>
            </a:extLst>
          </p:cNvPr>
          <p:cNvSpPr txBox="1"/>
          <p:nvPr/>
        </p:nvSpPr>
        <p:spPr>
          <a:xfrm>
            <a:off x="299969" y="2002070"/>
            <a:ext cx="115920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tx2">
                    <a:lumMod val="10000"/>
                  </a:schemeClr>
                </a:solidFill>
              </a:rPr>
              <a:t>Fund</a:t>
            </a:r>
          </a:p>
          <a:p>
            <a:r>
              <a:rPr lang="en-US" sz="9600" b="1" dirty="0">
                <a:solidFill>
                  <a:schemeClr val="tx2">
                    <a:lumMod val="10000"/>
                  </a:schemeClr>
                </a:solidFill>
              </a:rPr>
              <a:t>Permanent Supportive Housing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A9EF93-098A-4049-B903-246CD861C9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435" y="151159"/>
            <a:ext cx="2507437" cy="286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715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710A44-5A98-41FD-BAAC-13610106A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820" y="0"/>
            <a:ext cx="8570359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E28A44-3F91-477C-812F-477820772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953935" y="2541867"/>
            <a:ext cx="5283666" cy="1375795"/>
          </a:xfrm>
        </p:spPr>
        <p:txBody>
          <a:bodyPr>
            <a:noAutofit/>
          </a:bodyPr>
          <a:lstStyle/>
          <a:p>
            <a:r>
              <a:rPr lang="en-US" sz="9600" b="1" dirty="0" err="1">
                <a:solidFill>
                  <a:schemeClr val="tx1">
                    <a:lumMod val="95000"/>
                  </a:schemeClr>
                </a:solidFill>
                <a:latin typeface="Candara" panose="020E0502030303020204" pitchFamily="34" charset="0"/>
              </a:rPr>
              <a:t>Retnals</a:t>
            </a:r>
            <a:endParaRPr lang="en-US" sz="9600" b="1" dirty="0">
              <a:solidFill>
                <a:schemeClr val="tx1">
                  <a:lumMod val="95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273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100430D-FB70-49A6-8C88-5DE4E16C5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A128D8-81AC-4F5E-8A67-833FA18C5B79}"/>
              </a:ext>
            </a:extLst>
          </p:cNvPr>
          <p:cNvSpPr txBox="1"/>
          <p:nvPr/>
        </p:nvSpPr>
        <p:spPr>
          <a:xfrm>
            <a:off x="461394" y="351602"/>
            <a:ext cx="57216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tx2">
                    <a:lumMod val="10000"/>
                  </a:schemeClr>
                </a:solidFill>
              </a:rPr>
              <a:t>Recommendation</a:t>
            </a:r>
            <a:endParaRPr lang="en-US" sz="9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BD8ED5-EC3D-4E4A-802B-322BFE01B453}"/>
              </a:ext>
            </a:extLst>
          </p:cNvPr>
          <p:cNvSpPr txBox="1"/>
          <p:nvPr/>
        </p:nvSpPr>
        <p:spPr>
          <a:xfrm>
            <a:off x="6022701" y="-6452"/>
            <a:ext cx="213391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>
                <a:solidFill>
                  <a:schemeClr val="tx2">
                    <a:lumMod val="10000"/>
                  </a:schemeClr>
                </a:solidFill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6269CE-EE6E-4B77-8199-3A8BE50626CC}"/>
              </a:ext>
            </a:extLst>
          </p:cNvPr>
          <p:cNvSpPr txBox="1"/>
          <p:nvPr/>
        </p:nvSpPr>
        <p:spPr>
          <a:xfrm>
            <a:off x="386995" y="2357034"/>
            <a:ext cx="5958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tx2">
                    <a:lumMod val="10000"/>
                  </a:schemeClr>
                </a:solidFill>
              </a:rPr>
              <a:t>Change Zoning Laws Now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A9EF93-098A-4049-B903-246CD861C9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566" y="2357034"/>
            <a:ext cx="5136250" cy="377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40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1D6746-0D85-4DC8-886F-B8BD015C8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391" y="-147000"/>
            <a:ext cx="12541541" cy="71695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345BAC-6DD0-4FFA-8C35-1C69182A7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3183" y="0"/>
            <a:ext cx="3431796" cy="3552534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chemeClr val="tx2">
                    <a:lumMod val="10000"/>
                  </a:schemeClr>
                </a:solidFill>
                <a:latin typeface="Candara" panose="020E0502030303020204" pitchFamily="34" charset="0"/>
              </a:rPr>
              <a:t>The </a:t>
            </a:r>
            <a:br>
              <a:rPr lang="en-US" sz="9600" b="1" dirty="0">
                <a:solidFill>
                  <a:schemeClr val="tx2">
                    <a:lumMod val="10000"/>
                  </a:schemeClr>
                </a:solidFill>
                <a:latin typeface="Candara" panose="020E0502030303020204" pitchFamily="34" charset="0"/>
              </a:rPr>
            </a:br>
            <a:r>
              <a:rPr lang="en-US" sz="9600" b="1" dirty="0">
                <a:solidFill>
                  <a:schemeClr val="tx2">
                    <a:lumMod val="10000"/>
                  </a:schemeClr>
                </a:solidFill>
                <a:latin typeface="Candara" panose="020E0502030303020204" pitchFamily="34" charset="0"/>
              </a:rPr>
              <a:t>Good</a:t>
            </a:r>
          </a:p>
        </p:txBody>
      </p:sp>
    </p:spTree>
    <p:extLst>
      <p:ext uri="{BB962C8B-B14F-4D97-AF65-F5344CB8AC3E}">
        <p14:creationId xmlns:p14="http://schemas.microsoft.com/office/powerpoint/2010/main" val="2706451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EFF9B18-69F6-49EA-818B-0A564480B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1980" y="0"/>
            <a:ext cx="1621596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345BAC-6DD0-4FFA-8C35-1C69182A7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9755" y="1652733"/>
            <a:ext cx="3431796" cy="3552534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chemeClr val="tx1">
                    <a:lumMod val="95000"/>
                  </a:schemeClr>
                </a:solidFill>
                <a:latin typeface="Candara" panose="020E0502030303020204" pitchFamily="34" charset="0"/>
              </a:rPr>
              <a:t>The </a:t>
            </a:r>
            <a:br>
              <a:rPr lang="en-US" sz="9600" b="1" dirty="0">
                <a:solidFill>
                  <a:schemeClr val="tx1">
                    <a:lumMod val="95000"/>
                  </a:schemeClr>
                </a:solidFill>
                <a:latin typeface="Candara" panose="020E0502030303020204" pitchFamily="34" charset="0"/>
              </a:rPr>
            </a:br>
            <a:r>
              <a:rPr lang="en-US" sz="9600" b="1" dirty="0">
                <a:solidFill>
                  <a:schemeClr val="tx1">
                    <a:lumMod val="95000"/>
                  </a:schemeClr>
                </a:solidFill>
                <a:latin typeface="Candara" panose="020E0502030303020204" pitchFamily="34" charset="0"/>
              </a:rPr>
              <a:t>Ugly</a:t>
            </a:r>
          </a:p>
        </p:txBody>
      </p:sp>
    </p:spTree>
    <p:extLst>
      <p:ext uri="{BB962C8B-B14F-4D97-AF65-F5344CB8AC3E}">
        <p14:creationId xmlns:p14="http://schemas.microsoft.com/office/powerpoint/2010/main" val="3879797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8E82411-B4F8-443F-B773-A79B4D8E7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269"/>
            <a:ext cx="12192000" cy="620946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5123F88-F74B-48BD-9009-44E128CF8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347" y="324269"/>
            <a:ext cx="11618751" cy="1375795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chemeClr val="tx1">
                    <a:lumMod val="95000"/>
                  </a:schemeClr>
                </a:solidFill>
                <a:latin typeface="Candara" panose="020E0502030303020204" pitchFamily="34" charset="0"/>
              </a:rPr>
              <a:t>Secrecy</a:t>
            </a:r>
          </a:p>
        </p:txBody>
      </p:sp>
    </p:spTree>
    <p:extLst>
      <p:ext uri="{BB962C8B-B14F-4D97-AF65-F5344CB8AC3E}">
        <p14:creationId xmlns:p14="http://schemas.microsoft.com/office/powerpoint/2010/main" val="27268054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100430D-FB70-49A6-8C88-5DE4E16C5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A128D8-81AC-4F5E-8A67-833FA18C5B79}"/>
              </a:ext>
            </a:extLst>
          </p:cNvPr>
          <p:cNvSpPr txBox="1"/>
          <p:nvPr/>
        </p:nvSpPr>
        <p:spPr>
          <a:xfrm>
            <a:off x="461394" y="351602"/>
            <a:ext cx="57216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tx2">
                    <a:lumMod val="10000"/>
                  </a:schemeClr>
                </a:solidFill>
              </a:rPr>
              <a:t>Recommendation</a:t>
            </a:r>
            <a:endParaRPr lang="en-US" sz="9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BD8ED5-EC3D-4E4A-802B-322BFE01B453}"/>
              </a:ext>
            </a:extLst>
          </p:cNvPr>
          <p:cNvSpPr txBox="1"/>
          <p:nvPr/>
        </p:nvSpPr>
        <p:spPr>
          <a:xfrm>
            <a:off x="6096000" y="0"/>
            <a:ext cx="213391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>
                <a:solidFill>
                  <a:schemeClr val="tx2">
                    <a:lumMod val="10000"/>
                  </a:schemeClr>
                </a:solidFill>
              </a:rPr>
              <a:t>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6269CE-EE6E-4B77-8199-3A8BE50626CC}"/>
              </a:ext>
            </a:extLst>
          </p:cNvPr>
          <p:cNvSpPr txBox="1"/>
          <p:nvPr/>
        </p:nvSpPr>
        <p:spPr>
          <a:xfrm>
            <a:off x="844125" y="2804214"/>
            <a:ext cx="115920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tx2">
                    <a:lumMod val="10000"/>
                  </a:schemeClr>
                </a:solidFill>
              </a:rPr>
              <a:t>Public Money?</a:t>
            </a:r>
          </a:p>
          <a:p>
            <a:r>
              <a:rPr lang="en-US" sz="9600" b="1" dirty="0">
                <a:solidFill>
                  <a:schemeClr val="tx2">
                    <a:lumMod val="10000"/>
                  </a:schemeClr>
                </a:solidFill>
              </a:rPr>
              <a:t>Public Process!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56B1C9-FCBF-4945-9213-69AA3E0F0D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588" y="123386"/>
            <a:ext cx="3155562" cy="248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758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25F437-DC2A-48FE-A184-C4777FE32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4111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6BA1B07-5702-4882-9B78-FE182E2BE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98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25F437-DC2A-48FE-A184-C4777FE32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08"/>
            <a:ext cx="12192000" cy="808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197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8E82411-B4F8-443F-B773-A79B4D8E7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359" y="324269"/>
            <a:ext cx="8279282" cy="620946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5123F88-F74B-48BD-9009-44E128CF8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25708" y="2741103"/>
            <a:ext cx="2573344" cy="1375795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chemeClr val="tx1">
                    <a:lumMod val="95000"/>
                  </a:schemeClr>
                </a:solidFill>
                <a:latin typeface="Candara" panose="020E0502030303020204" pitchFamily="34" charset="0"/>
              </a:rPr>
              <a:t>Risk</a:t>
            </a:r>
          </a:p>
        </p:txBody>
      </p:sp>
    </p:spTree>
    <p:extLst>
      <p:ext uri="{BB962C8B-B14F-4D97-AF65-F5344CB8AC3E}">
        <p14:creationId xmlns:p14="http://schemas.microsoft.com/office/powerpoint/2010/main" val="1119650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100430D-FB70-49A6-8C88-5DE4E16C5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A128D8-81AC-4F5E-8A67-833FA18C5B79}"/>
              </a:ext>
            </a:extLst>
          </p:cNvPr>
          <p:cNvSpPr txBox="1"/>
          <p:nvPr/>
        </p:nvSpPr>
        <p:spPr>
          <a:xfrm>
            <a:off x="461394" y="351602"/>
            <a:ext cx="57216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tx2">
                    <a:lumMod val="10000"/>
                  </a:schemeClr>
                </a:solidFill>
              </a:rPr>
              <a:t>Recommendation</a:t>
            </a:r>
            <a:endParaRPr lang="en-US" sz="9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BD8ED5-EC3D-4E4A-802B-322BFE01B453}"/>
              </a:ext>
            </a:extLst>
          </p:cNvPr>
          <p:cNvSpPr txBox="1"/>
          <p:nvPr/>
        </p:nvSpPr>
        <p:spPr>
          <a:xfrm>
            <a:off x="6096000" y="0"/>
            <a:ext cx="213391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>
                <a:solidFill>
                  <a:schemeClr val="tx2">
                    <a:lumMod val="10000"/>
                  </a:schemeClr>
                </a:solidFill>
              </a:rPr>
              <a:t>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6269CE-EE6E-4B77-8199-3A8BE50626CC}"/>
              </a:ext>
            </a:extLst>
          </p:cNvPr>
          <p:cNvSpPr txBox="1"/>
          <p:nvPr/>
        </p:nvSpPr>
        <p:spPr>
          <a:xfrm>
            <a:off x="386994" y="1859340"/>
            <a:ext cx="11592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tx2">
                    <a:lumMod val="10000"/>
                  </a:schemeClr>
                </a:solidFill>
              </a:rPr>
              <a:t>Accept More Risk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56B1C9-FCBF-4945-9213-69AA3E0F0D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418" y="3302511"/>
            <a:ext cx="5883055" cy="351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555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8E82411-B4F8-443F-B773-A79B4D8E7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25" y="245696"/>
            <a:ext cx="9408275" cy="620946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5123F88-F74B-48BD-9009-44E128CF8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371597" y="2633360"/>
            <a:ext cx="6151122" cy="1375795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chemeClr val="tx1">
                    <a:lumMod val="95000"/>
                  </a:schemeClr>
                </a:solidFill>
                <a:latin typeface="Candara" panose="020E0502030303020204" pitchFamily="34" charset="0"/>
              </a:rPr>
              <a:t>Ownership</a:t>
            </a:r>
          </a:p>
        </p:txBody>
      </p:sp>
    </p:spTree>
    <p:extLst>
      <p:ext uri="{BB962C8B-B14F-4D97-AF65-F5344CB8AC3E}">
        <p14:creationId xmlns:p14="http://schemas.microsoft.com/office/powerpoint/2010/main" val="5570155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100430D-FB70-49A6-8C88-5DE4E16C5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A128D8-81AC-4F5E-8A67-833FA18C5B79}"/>
              </a:ext>
            </a:extLst>
          </p:cNvPr>
          <p:cNvSpPr txBox="1"/>
          <p:nvPr/>
        </p:nvSpPr>
        <p:spPr>
          <a:xfrm>
            <a:off x="461394" y="351602"/>
            <a:ext cx="57216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tx2">
                    <a:lumMod val="10000"/>
                  </a:schemeClr>
                </a:solidFill>
              </a:rPr>
              <a:t>Recommendation</a:t>
            </a:r>
            <a:endParaRPr lang="en-US" sz="9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BD8ED5-EC3D-4E4A-802B-322BFE01B453}"/>
              </a:ext>
            </a:extLst>
          </p:cNvPr>
          <p:cNvSpPr txBox="1"/>
          <p:nvPr/>
        </p:nvSpPr>
        <p:spPr>
          <a:xfrm>
            <a:off x="6096000" y="0"/>
            <a:ext cx="213391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>
                <a:solidFill>
                  <a:schemeClr val="tx2">
                    <a:lumMod val="10000"/>
                  </a:schemeClr>
                </a:solidFill>
              </a:rPr>
              <a:t>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6269CE-EE6E-4B77-8199-3A8BE50626CC}"/>
              </a:ext>
            </a:extLst>
          </p:cNvPr>
          <p:cNvSpPr txBox="1"/>
          <p:nvPr/>
        </p:nvSpPr>
        <p:spPr>
          <a:xfrm>
            <a:off x="890306" y="2723364"/>
            <a:ext cx="115920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tx2">
                    <a:lumMod val="10000"/>
                  </a:schemeClr>
                </a:solidFill>
              </a:rPr>
              <a:t>Charge Someone</a:t>
            </a:r>
          </a:p>
          <a:p>
            <a:r>
              <a:rPr lang="en-US" sz="9600" b="1" dirty="0">
                <a:solidFill>
                  <a:schemeClr val="tx2">
                    <a:lumMod val="10000"/>
                  </a:schemeClr>
                </a:solidFill>
              </a:rPr>
              <a:t>With Ownership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56B1C9-FCBF-4945-9213-69AA3E0F0D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57" y="235607"/>
            <a:ext cx="2678810" cy="304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391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6E6B2-49D2-4605-A667-5818DB35C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D190DB-C599-4905-B133-7EFB883290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476" y="0"/>
            <a:ext cx="14272988" cy="7493319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7288D02-F5A5-4345-B302-B08C64E302D7}"/>
              </a:ext>
            </a:extLst>
          </p:cNvPr>
          <p:cNvSpPr txBox="1">
            <a:spLocks/>
          </p:cNvSpPr>
          <p:nvPr/>
        </p:nvSpPr>
        <p:spPr>
          <a:xfrm>
            <a:off x="7332958" y="771677"/>
            <a:ext cx="4935954" cy="1375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solidFill>
                  <a:schemeClr val="tx1">
                    <a:lumMod val="95000"/>
                  </a:schemeClr>
                </a:solidFill>
                <a:latin typeface="Candara" panose="020E0502030303020204" pitchFamily="34" charset="0"/>
              </a:rPr>
              <a:t>Poverty</a:t>
            </a:r>
          </a:p>
        </p:txBody>
      </p:sp>
    </p:spTree>
    <p:extLst>
      <p:ext uri="{BB962C8B-B14F-4D97-AF65-F5344CB8AC3E}">
        <p14:creationId xmlns:p14="http://schemas.microsoft.com/office/powerpoint/2010/main" val="3766466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E82A499-8B6C-4FB0-B363-9D67C42FA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7846"/>
            <a:ext cx="12192000" cy="812272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2CE397D-8DAD-4616-BF1C-37C8E331E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28" y="75500"/>
            <a:ext cx="11618751" cy="1375795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chemeClr val="tx2">
                    <a:lumMod val="10000"/>
                  </a:schemeClr>
                </a:solidFill>
                <a:latin typeface="Candara" panose="020E0502030303020204" pitchFamily="34" charset="0"/>
              </a:rPr>
              <a:t>Evolution</a:t>
            </a:r>
          </a:p>
        </p:txBody>
      </p:sp>
    </p:spTree>
    <p:extLst>
      <p:ext uri="{BB962C8B-B14F-4D97-AF65-F5344CB8AC3E}">
        <p14:creationId xmlns:p14="http://schemas.microsoft.com/office/powerpoint/2010/main" val="6011187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100430D-FB70-49A6-8C88-5DE4E16C5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A128D8-81AC-4F5E-8A67-833FA18C5B79}"/>
              </a:ext>
            </a:extLst>
          </p:cNvPr>
          <p:cNvSpPr txBox="1"/>
          <p:nvPr/>
        </p:nvSpPr>
        <p:spPr>
          <a:xfrm>
            <a:off x="461394" y="351602"/>
            <a:ext cx="57216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tx2">
                    <a:lumMod val="10000"/>
                  </a:schemeClr>
                </a:solidFill>
              </a:rPr>
              <a:t>Recommendation</a:t>
            </a:r>
            <a:endParaRPr lang="en-US" sz="9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BD8ED5-EC3D-4E4A-802B-322BFE01B453}"/>
              </a:ext>
            </a:extLst>
          </p:cNvPr>
          <p:cNvSpPr txBox="1"/>
          <p:nvPr/>
        </p:nvSpPr>
        <p:spPr>
          <a:xfrm>
            <a:off x="6096000" y="0"/>
            <a:ext cx="213391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>
                <a:solidFill>
                  <a:schemeClr val="tx2">
                    <a:lumMod val="10000"/>
                  </a:schemeClr>
                </a:solidFill>
              </a:rPr>
              <a:t>14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6269CE-EE6E-4B77-8199-3A8BE50626CC}"/>
              </a:ext>
            </a:extLst>
          </p:cNvPr>
          <p:cNvSpPr txBox="1"/>
          <p:nvPr/>
        </p:nvSpPr>
        <p:spPr>
          <a:xfrm>
            <a:off x="461394" y="2098078"/>
            <a:ext cx="97724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tx2">
                    <a:lumMod val="10000"/>
                  </a:schemeClr>
                </a:solidFill>
              </a:rPr>
              <a:t>Lift Homeless </a:t>
            </a:r>
          </a:p>
          <a:p>
            <a:r>
              <a:rPr lang="en-US" sz="9600" b="1" dirty="0">
                <a:solidFill>
                  <a:schemeClr val="tx2">
                    <a:lumMod val="10000"/>
                  </a:schemeClr>
                </a:solidFill>
              </a:rPr>
              <a:t>Workers out of Poverty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56B1C9-FCBF-4945-9213-69AA3E0F0D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54" y="125410"/>
            <a:ext cx="3956516" cy="260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20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B45A51-B997-4279-8EE0-9D977146A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7" y="861468"/>
            <a:ext cx="10678755" cy="5996532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A27CC4F-A1E0-41E3-AA70-F1824CF39504}"/>
              </a:ext>
            </a:extLst>
          </p:cNvPr>
          <p:cNvSpPr txBox="1">
            <a:spLocks/>
          </p:cNvSpPr>
          <p:nvPr/>
        </p:nvSpPr>
        <p:spPr>
          <a:xfrm>
            <a:off x="-73891" y="-235085"/>
            <a:ext cx="12847781" cy="1375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tx1">
                    <a:lumMod val="95000"/>
                  </a:schemeClr>
                </a:solidFill>
                <a:latin typeface="Candara" panose="020E0502030303020204" pitchFamily="34" charset="0"/>
              </a:rPr>
              <a:t>64% of America is White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6AA837-36DA-471C-BF24-1ABFEE9B9111}"/>
              </a:ext>
            </a:extLst>
          </p:cNvPr>
          <p:cNvSpPr txBox="1">
            <a:spLocks/>
          </p:cNvSpPr>
          <p:nvPr/>
        </p:nvSpPr>
        <p:spPr>
          <a:xfrm>
            <a:off x="1316181" y="1265823"/>
            <a:ext cx="12847781" cy="1375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8000" b="1" dirty="0">
              <a:solidFill>
                <a:schemeClr val="tx1">
                  <a:lumMod val="9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5BC8F92-0BDA-4483-A218-505D3871BE27}"/>
              </a:ext>
            </a:extLst>
          </p:cNvPr>
          <p:cNvSpPr txBox="1">
            <a:spLocks/>
          </p:cNvSpPr>
          <p:nvPr/>
        </p:nvSpPr>
        <p:spPr>
          <a:xfrm rot="5400000">
            <a:off x="8155527" y="3307069"/>
            <a:ext cx="6476998" cy="1375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tx1">
                    <a:lumMod val="95000"/>
                  </a:schemeClr>
                </a:solidFill>
                <a:latin typeface="Candara" panose="020E0502030303020204" pitchFamily="34" charset="0"/>
              </a:rPr>
              <a:t>Can you tell?</a:t>
            </a:r>
          </a:p>
        </p:txBody>
      </p:sp>
    </p:spTree>
    <p:extLst>
      <p:ext uri="{BB962C8B-B14F-4D97-AF65-F5344CB8AC3E}">
        <p14:creationId xmlns:p14="http://schemas.microsoft.com/office/powerpoint/2010/main" val="37236712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100430D-FB70-49A6-8C88-5DE4E16C5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A128D8-81AC-4F5E-8A67-833FA18C5B79}"/>
              </a:ext>
            </a:extLst>
          </p:cNvPr>
          <p:cNvSpPr txBox="1"/>
          <p:nvPr/>
        </p:nvSpPr>
        <p:spPr>
          <a:xfrm>
            <a:off x="461394" y="351602"/>
            <a:ext cx="57216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tx2">
                    <a:lumMod val="10000"/>
                  </a:schemeClr>
                </a:solidFill>
              </a:rPr>
              <a:t>Recommendation</a:t>
            </a:r>
            <a:endParaRPr lang="en-US" sz="9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BD8ED5-EC3D-4E4A-802B-322BFE01B453}"/>
              </a:ext>
            </a:extLst>
          </p:cNvPr>
          <p:cNvSpPr txBox="1"/>
          <p:nvPr/>
        </p:nvSpPr>
        <p:spPr>
          <a:xfrm>
            <a:off x="6096000" y="0"/>
            <a:ext cx="213391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>
                <a:solidFill>
                  <a:schemeClr val="tx2">
                    <a:lumMod val="10000"/>
                  </a:schemeClr>
                </a:solidFill>
              </a:rPr>
              <a:t>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6269CE-EE6E-4B77-8199-3A8BE50626CC}"/>
              </a:ext>
            </a:extLst>
          </p:cNvPr>
          <p:cNvSpPr txBox="1"/>
          <p:nvPr/>
        </p:nvSpPr>
        <p:spPr>
          <a:xfrm>
            <a:off x="461394" y="2098078"/>
            <a:ext cx="97724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tx2">
                    <a:lumMod val="10000"/>
                  </a:schemeClr>
                </a:solidFill>
              </a:rPr>
              <a:t>Continue to diversify all levels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56B1C9-FCBF-4945-9213-69AA3E0F0D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892" y="351601"/>
            <a:ext cx="3173508" cy="348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981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9B1709-35A7-4504-88B5-927C3CDABA0A}"/>
              </a:ext>
            </a:extLst>
          </p:cNvPr>
          <p:cNvSpPr/>
          <p:nvPr/>
        </p:nvSpPr>
        <p:spPr>
          <a:xfrm>
            <a:off x="2817091" y="-9236"/>
            <a:ext cx="9374909" cy="6987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 to Obsess on Best Practices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 to Fully Fund Diversion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Respond Quickly to Immediate Needs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time to Learn and Share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 Ownership of Joint Efforts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 to Count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Publish Weekly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Deploy Cost Effective Shelters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 Permanent Supportive Housing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 Zoning Laws Now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Money – Public Process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Accept More Risk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Charge Someone with Ownership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Lift Homeless Workers Out of Poverty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 to Diversify All Levels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5E40CD-80C3-4DA9-AB20-72574DD5F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868845" y="2741102"/>
            <a:ext cx="3404237" cy="1375795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chemeClr val="tx1">
                    <a:lumMod val="95000"/>
                  </a:schemeClr>
                </a:solidFill>
                <a:latin typeface="Candara" panose="020E0502030303020204" pitchFamily="34" charset="0"/>
              </a:rPr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39632758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AC6C0C-A18B-4A9E-8AF0-6A28DF8C8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0159" y="0"/>
            <a:ext cx="16110388" cy="6858000"/>
          </a:xfrm>
        </p:spPr>
      </p:pic>
    </p:spTree>
    <p:extLst>
      <p:ext uri="{BB962C8B-B14F-4D97-AF65-F5344CB8AC3E}">
        <p14:creationId xmlns:p14="http://schemas.microsoft.com/office/powerpoint/2010/main" val="427227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100430D-FB70-49A6-8C88-5DE4E16C5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A128D8-81AC-4F5E-8A67-833FA18C5B79}"/>
              </a:ext>
            </a:extLst>
          </p:cNvPr>
          <p:cNvSpPr txBox="1"/>
          <p:nvPr/>
        </p:nvSpPr>
        <p:spPr>
          <a:xfrm>
            <a:off x="461394" y="351602"/>
            <a:ext cx="57216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tx2">
                    <a:lumMod val="10000"/>
                  </a:schemeClr>
                </a:solidFill>
              </a:rPr>
              <a:t>Recommendation</a:t>
            </a:r>
            <a:endParaRPr lang="en-US" sz="9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BD8ED5-EC3D-4E4A-802B-322BFE01B453}"/>
              </a:ext>
            </a:extLst>
          </p:cNvPr>
          <p:cNvSpPr txBox="1"/>
          <p:nvPr/>
        </p:nvSpPr>
        <p:spPr>
          <a:xfrm>
            <a:off x="6096000" y="0"/>
            <a:ext cx="115929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>
                <a:solidFill>
                  <a:schemeClr val="tx2">
                    <a:lumMod val="10000"/>
                  </a:schemeClr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6269CE-EE6E-4B77-8199-3A8BE50626CC}"/>
              </a:ext>
            </a:extLst>
          </p:cNvPr>
          <p:cNvSpPr txBox="1"/>
          <p:nvPr/>
        </p:nvSpPr>
        <p:spPr>
          <a:xfrm>
            <a:off x="731113" y="1982083"/>
            <a:ext cx="91859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tx2">
                    <a:lumMod val="10000"/>
                  </a:schemeClr>
                </a:solidFill>
              </a:rPr>
              <a:t>Continue to Obsess on Best Practices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F34705-B7B2-4642-9EE7-58A3A23DA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364" y="130982"/>
            <a:ext cx="2536272" cy="253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9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280F2BA-8D43-4429-8CA5-429037669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953935" y="2516698"/>
            <a:ext cx="5283666" cy="1375795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chemeClr val="tx1">
                    <a:lumMod val="95000"/>
                  </a:schemeClr>
                </a:solidFill>
                <a:latin typeface="Candara" panose="020E0502030303020204" pitchFamily="34" charset="0"/>
              </a:rPr>
              <a:t>Housing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D65185-8F61-451C-964C-7918E0B94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820" y="0"/>
            <a:ext cx="8570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58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100430D-FB70-49A6-8C88-5DE4E16C5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A128D8-81AC-4F5E-8A67-833FA18C5B79}"/>
              </a:ext>
            </a:extLst>
          </p:cNvPr>
          <p:cNvSpPr txBox="1"/>
          <p:nvPr/>
        </p:nvSpPr>
        <p:spPr>
          <a:xfrm>
            <a:off x="461394" y="351602"/>
            <a:ext cx="57216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tx2">
                    <a:lumMod val="10000"/>
                  </a:schemeClr>
                </a:solidFill>
              </a:rPr>
              <a:t>Recommendation</a:t>
            </a:r>
            <a:endParaRPr lang="en-US" sz="9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BD8ED5-EC3D-4E4A-802B-322BFE01B453}"/>
              </a:ext>
            </a:extLst>
          </p:cNvPr>
          <p:cNvSpPr txBox="1"/>
          <p:nvPr/>
        </p:nvSpPr>
        <p:spPr>
          <a:xfrm>
            <a:off x="6096000" y="0"/>
            <a:ext cx="115929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>
                <a:solidFill>
                  <a:schemeClr val="tx2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6269CE-EE6E-4B77-8199-3A8BE50626CC}"/>
              </a:ext>
            </a:extLst>
          </p:cNvPr>
          <p:cNvSpPr txBox="1"/>
          <p:nvPr/>
        </p:nvSpPr>
        <p:spPr>
          <a:xfrm>
            <a:off x="537150" y="2933850"/>
            <a:ext cx="91859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tx2">
                    <a:lumMod val="10000"/>
                  </a:schemeClr>
                </a:solidFill>
              </a:rPr>
              <a:t>Continue to Fully Fund Diversion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A9EF93-098A-4049-B903-246CD861C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127" y="84687"/>
            <a:ext cx="2536272" cy="340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61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25F437-DC2A-48FE-A184-C4777FE32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4111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247280B-2901-40E5-AF2F-F0D56AEBA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9709" y="0"/>
            <a:ext cx="7455271" cy="1764145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chemeClr val="tx2">
                    <a:lumMod val="10000"/>
                  </a:schemeClr>
                </a:solidFill>
                <a:latin typeface="Candara" panose="020E0502030303020204" pitchFamily="34" charset="0"/>
              </a:rPr>
              <a:t>Local Funding</a:t>
            </a:r>
          </a:p>
        </p:txBody>
      </p:sp>
    </p:spTree>
    <p:extLst>
      <p:ext uri="{BB962C8B-B14F-4D97-AF65-F5344CB8AC3E}">
        <p14:creationId xmlns:p14="http://schemas.microsoft.com/office/powerpoint/2010/main" val="3084739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100430D-FB70-49A6-8C88-5DE4E16C5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A128D8-81AC-4F5E-8A67-833FA18C5B79}"/>
              </a:ext>
            </a:extLst>
          </p:cNvPr>
          <p:cNvSpPr txBox="1"/>
          <p:nvPr/>
        </p:nvSpPr>
        <p:spPr>
          <a:xfrm>
            <a:off x="461394" y="351602"/>
            <a:ext cx="57216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tx2">
                    <a:lumMod val="10000"/>
                  </a:schemeClr>
                </a:solidFill>
              </a:rPr>
              <a:t>Recommendation</a:t>
            </a:r>
            <a:endParaRPr lang="en-US" sz="9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BD8ED5-EC3D-4E4A-802B-322BFE01B453}"/>
              </a:ext>
            </a:extLst>
          </p:cNvPr>
          <p:cNvSpPr txBox="1"/>
          <p:nvPr/>
        </p:nvSpPr>
        <p:spPr>
          <a:xfrm>
            <a:off x="6096000" y="0"/>
            <a:ext cx="115929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>
                <a:solidFill>
                  <a:schemeClr val="tx2">
                    <a:lumMod val="10000"/>
                  </a:schemeClr>
                </a:solidFill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6269CE-EE6E-4B77-8199-3A8BE50626CC}"/>
              </a:ext>
            </a:extLst>
          </p:cNvPr>
          <p:cNvSpPr txBox="1"/>
          <p:nvPr/>
        </p:nvSpPr>
        <p:spPr>
          <a:xfrm>
            <a:off x="583332" y="1982083"/>
            <a:ext cx="91859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tx2">
                    <a:lumMod val="10000"/>
                  </a:schemeClr>
                </a:solidFill>
              </a:rPr>
              <a:t>Respond Quickly to Immediate Needs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A9EF93-098A-4049-B903-246CD861C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127" y="98323"/>
            <a:ext cx="2536272" cy="338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41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739</TotalTime>
  <Words>362</Words>
  <Application>Microsoft Office PowerPoint</Application>
  <PresentationFormat>Widescreen</PresentationFormat>
  <Paragraphs>121</Paragraphs>
  <Slides>44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Brush Script MT</vt:lpstr>
      <vt:lpstr>Calibri</vt:lpstr>
      <vt:lpstr>Calibri Light</vt:lpstr>
      <vt:lpstr>Candara</vt:lpstr>
      <vt:lpstr>Times New Roman</vt:lpstr>
      <vt:lpstr>Office Theme</vt:lpstr>
      <vt:lpstr>Adobe Acrobat Document</vt:lpstr>
      <vt:lpstr>PowerPoint Presentation</vt:lpstr>
      <vt:lpstr>PowerPoint Presentation</vt:lpstr>
      <vt:lpstr>The  Good</vt:lpstr>
      <vt:lpstr>Evolution</vt:lpstr>
      <vt:lpstr>PowerPoint Presentation</vt:lpstr>
      <vt:lpstr>Housing</vt:lpstr>
      <vt:lpstr>PowerPoint Presentation</vt:lpstr>
      <vt:lpstr>Local Funding</vt:lpstr>
      <vt:lpstr>PowerPoint Presentation</vt:lpstr>
      <vt:lpstr>Mapping Where to Find Help</vt:lpstr>
      <vt:lpstr>PowerPoint Presentation</vt:lpstr>
      <vt:lpstr>Teamwork</vt:lpstr>
      <vt:lpstr>PowerPoint Presentation</vt:lpstr>
      <vt:lpstr>The  Bad</vt:lpstr>
      <vt:lpstr>Homelessness</vt:lpstr>
      <vt:lpstr>PowerPoint Presentation</vt:lpstr>
      <vt:lpstr>PowerPoint Presentation</vt:lpstr>
      <vt:lpstr>PowerPoint Presentation</vt:lpstr>
      <vt:lpstr>Dashboard</vt:lpstr>
      <vt:lpstr>PowerPoint Presentation</vt:lpstr>
      <vt:lpstr>PowerPoint Presentation</vt:lpstr>
      <vt:lpstr>Transitional Housing </vt:lpstr>
      <vt:lpstr>Safe Parking</vt:lpstr>
      <vt:lpstr>Sanctioned Encampments</vt:lpstr>
      <vt:lpstr>PowerPoint Presentation</vt:lpstr>
      <vt:lpstr>Housing</vt:lpstr>
      <vt:lpstr>PowerPoint Presentation</vt:lpstr>
      <vt:lpstr>Retnals</vt:lpstr>
      <vt:lpstr>PowerPoint Presentation</vt:lpstr>
      <vt:lpstr>The  Ugly</vt:lpstr>
      <vt:lpstr>Secrecy</vt:lpstr>
      <vt:lpstr>PowerPoint Presentation</vt:lpstr>
      <vt:lpstr>PowerPoint Presentation</vt:lpstr>
      <vt:lpstr>PowerPoint Presentation</vt:lpstr>
      <vt:lpstr>Risk</vt:lpstr>
      <vt:lpstr>PowerPoint Presentation</vt:lpstr>
      <vt:lpstr>Ownership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Gerrit Nyland</dc:creator>
  <cp:lastModifiedBy>Gerrit Nyland</cp:lastModifiedBy>
  <cp:revision>37</cp:revision>
  <dcterms:created xsi:type="dcterms:W3CDTF">2020-08-20T15:19:05Z</dcterms:created>
  <dcterms:modified xsi:type="dcterms:W3CDTF">2020-08-21T09:38:54Z</dcterms:modified>
</cp:coreProperties>
</file>