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439" r:id="rId2"/>
    <p:sldId id="440" r:id="rId3"/>
    <p:sldId id="446" r:id="rId4"/>
    <p:sldId id="404" r:id="rId5"/>
    <p:sldId id="405" r:id="rId6"/>
    <p:sldId id="447" r:id="rId7"/>
    <p:sldId id="393" r:id="rId8"/>
    <p:sldId id="421" r:id="rId9"/>
    <p:sldId id="443" r:id="rId10"/>
    <p:sldId id="441" r:id="rId11"/>
    <p:sldId id="406" r:id="rId12"/>
    <p:sldId id="444" r:id="rId13"/>
    <p:sldId id="445" r:id="rId14"/>
    <p:sldId id="442" r:id="rId15"/>
    <p:sldId id="408" r:id="rId16"/>
    <p:sldId id="420" r:id="rId17"/>
    <p:sldId id="435" r:id="rId18"/>
    <p:sldId id="436" r:id="rId19"/>
    <p:sldId id="437" r:id="rId20"/>
    <p:sldId id="450" r:id="rId21"/>
    <p:sldId id="453" r:id="rId22"/>
    <p:sldId id="451" r:id="rId23"/>
    <p:sldId id="452" r:id="rId24"/>
    <p:sldId id="454" r:id="rId25"/>
    <p:sldId id="455" r:id="rId26"/>
    <p:sldId id="448" r:id="rId27"/>
    <p:sldId id="449" r:id="rId28"/>
    <p:sldId id="265"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hare003" initials="bco"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4249" autoAdjust="0"/>
  </p:normalViewPr>
  <p:slideViewPr>
    <p:cSldViewPr>
      <p:cViewPr varScale="1">
        <p:scale>
          <a:sx n="68" d="100"/>
          <a:sy n="68" d="100"/>
        </p:scale>
        <p:origin x="1488" y="60"/>
      </p:cViewPr>
      <p:guideLst>
        <p:guide orient="horz" pos="2160"/>
        <p:guide pos="2880"/>
      </p:guideLst>
    </p:cSldViewPr>
  </p:slideViewPr>
  <p:outlineViewPr>
    <p:cViewPr>
      <p:scale>
        <a:sx n="33" d="100"/>
        <a:sy n="33" d="100"/>
      </p:scale>
      <p:origin x="0" y="122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6" d="100"/>
          <a:sy n="86" d="100"/>
        </p:scale>
        <p:origin x="382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3"/>
            <a:ext cx="3169810" cy="479733"/>
          </a:xfrm>
          <a:prstGeom prst="rect">
            <a:avLst/>
          </a:prstGeom>
        </p:spPr>
        <p:txBody>
          <a:bodyPr vert="horz" lIns="95730" tIns="47863" rIns="95730" bIns="47863" rtlCol="0"/>
          <a:lstStyle>
            <a:lvl1pPr algn="l">
              <a:defRPr sz="1200"/>
            </a:lvl1pPr>
          </a:lstStyle>
          <a:p>
            <a:endParaRPr lang="en-US" dirty="0"/>
          </a:p>
        </p:txBody>
      </p:sp>
      <p:sp>
        <p:nvSpPr>
          <p:cNvPr id="4" name="Footer Placeholder 3"/>
          <p:cNvSpPr>
            <a:spLocks noGrp="1"/>
          </p:cNvSpPr>
          <p:nvPr>
            <p:ph type="ftr" sz="quarter" idx="2"/>
          </p:nvPr>
        </p:nvSpPr>
        <p:spPr>
          <a:xfrm>
            <a:off x="6" y="9119835"/>
            <a:ext cx="3169810" cy="479733"/>
          </a:xfrm>
          <a:prstGeom prst="rect">
            <a:avLst/>
          </a:prstGeom>
        </p:spPr>
        <p:txBody>
          <a:bodyPr vert="horz" lIns="95730" tIns="47863" rIns="95730" bIns="47863"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742" y="9119835"/>
            <a:ext cx="3169810" cy="479733"/>
          </a:xfrm>
          <a:prstGeom prst="rect">
            <a:avLst/>
          </a:prstGeom>
        </p:spPr>
        <p:txBody>
          <a:bodyPr vert="horz" lIns="95730" tIns="47863" rIns="95730" bIns="47863" rtlCol="0" anchor="b"/>
          <a:lstStyle>
            <a:lvl1pPr algn="r">
              <a:defRPr sz="1200"/>
            </a:lvl1pPr>
          </a:lstStyle>
          <a:p>
            <a:fld id="{13F1B096-C4FD-4D77-9C29-CB959ABAFE36}" type="slidenum">
              <a:rPr lang="en-US" smtClean="0"/>
              <a:t>‹#›</a:t>
            </a:fld>
            <a:endParaRPr lang="en-US" dirty="0"/>
          </a:p>
        </p:txBody>
      </p:sp>
    </p:spTree>
    <p:extLst>
      <p:ext uri="{BB962C8B-B14F-4D97-AF65-F5344CB8AC3E}">
        <p14:creationId xmlns:p14="http://schemas.microsoft.com/office/powerpoint/2010/main" val="2407094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169920" cy="480060"/>
          </a:xfrm>
          <a:prstGeom prst="rect">
            <a:avLst/>
          </a:prstGeom>
        </p:spPr>
        <p:txBody>
          <a:bodyPr vert="horz" lIns="97702" tIns="48852" rIns="97702" bIns="48852" rtlCol="0"/>
          <a:lstStyle>
            <a:lvl1pPr algn="l">
              <a:defRPr sz="1200"/>
            </a:lvl1pPr>
          </a:lstStyle>
          <a:p>
            <a:endParaRPr lang="en-US" dirty="0"/>
          </a:p>
        </p:txBody>
      </p:sp>
      <p:sp>
        <p:nvSpPr>
          <p:cNvPr id="3" name="Date Placeholder 2"/>
          <p:cNvSpPr>
            <a:spLocks noGrp="1"/>
          </p:cNvSpPr>
          <p:nvPr>
            <p:ph type="dt" idx="1"/>
          </p:nvPr>
        </p:nvSpPr>
        <p:spPr>
          <a:xfrm>
            <a:off x="4143592" y="2"/>
            <a:ext cx="3169920" cy="480060"/>
          </a:xfrm>
          <a:prstGeom prst="rect">
            <a:avLst/>
          </a:prstGeom>
        </p:spPr>
        <p:txBody>
          <a:bodyPr vert="horz" lIns="97702" tIns="48852" rIns="97702" bIns="48852" rtlCol="0"/>
          <a:lstStyle>
            <a:lvl1pPr algn="r">
              <a:defRPr sz="1200"/>
            </a:lvl1pPr>
          </a:lstStyle>
          <a:p>
            <a:fld id="{D8612FBA-FE7B-40CE-BE3F-3D985CCCA0A9}" type="datetimeFigureOut">
              <a:rPr lang="en-US" smtClean="0"/>
              <a:t>3/7/2019</a:t>
            </a:fld>
            <a:endParaRPr lang="en-US" dirty="0"/>
          </a:p>
        </p:txBody>
      </p:sp>
      <p:sp>
        <p:nvSpPr>
          <p:cNvPr id="4" name="Slide Image Placeholder 3"/>
          <p:cNvSpPr>
            <a:spLocks noGrp="1" noRot="1" noChangeAspect="1"/>
          </p:cNvSpPr>
          <p:nvPr>
            <p:ph type="sldImg" idx="2"/>
          </p:nvPr>
        </p:nvSpPr>
        <p:spPr>
          <a:xfrm>
            <a:off x="1258888" y="723900"/>
            <a:ext cx="4797425" cy="3597275"/>
          </a:xfrm>
          <a:prstGeom prst="rect">
            <a:avLst/>
          </a:prstGeom>
          <a:noFill/>
          <a:ln w="12700">
            <a:solidFill>
              <a:prstClr val="black"/>
            </a:solidFill>
          </a:ln>
        </p:spPr>
        <p:txBody>
          <a:bodyPr vert="horz" lIns="97702" tIns="48852" rIns="97702" bIns="48852" rtlCol="0" anchor="ctr"/>
          <a:lstStyle/>
          <a:p>
            <a:endParaRPr lang="en-US" dirty="0"/>
          </a:p>
        </p:txBody>
      </p:sp>
      <p:sp>
        <p:nvSpPr>
          <p:cNvPr id="5" name="Notes Placeholder 4"/>
          <p:cNvSpPr>
            <a:spLocks noGrp="1"/>
          </p:cNvSpPr>
          <p:nvPr>
            <p:ph type="body" sz="quarter" idx="3"/>
          </p:nvPr>
        </p:nvSpPr>
        <p:spPr>
          <a:xfrm>
            <a:off x="731520" y="4560575"/>
            <a:ext cx="5852160" cy="4320540"/>
          </a:xfrm>
          <a:prstGeom prst="rect">
            <a:avLst/>
          </a:prstGeom>
        </p:spPr>
        <p:txBody>
          <a:bodyPr vert="horz" lIns="97702" tIns="48852" rIns="97702" bIns="488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7"/>
            <a:ext cx="3169920" cy="480060"/>
          </a:xfrm>
          <a:prstGeom prst="rect">
            <a:avLst/>
          </a:prstGeom>
        </p:spPr>
        <p:txBody>
          <a:bodyPr vert="horz" lIns="97702" tIns="48852" rIns="97702" bIns="48852"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92" y="9119477"/>
            <a:ext cx="3169920" cy="480060"/>
          </a:xfrm>
          <a:prstGeom prst="rect">
            <a:avLst/>
          </a:prstGeom>
        </p:spPr>
        <p:txBody>
          <a:bodyPr vert="horz" lIns="97702" tIns="48852" rIns="97702" bIns="48852" rtlCol="0" anchor="b"/>
          <a:lstStyle>
            <a:lvl1pPr algn="r">
              <a:defRPr sz="1200"/>
            </a:lvl1pPr>
          </a:lstStyle>
          <a:p>
            <a:fld id="{B60C6DC6-EBBC-4541-9478-A5FD2BC17293}" type="slidenum">
              <a:rPr lang="en-US" smtClean="0"/>
              <a:t>‹#›</a:t>
            </a:fld>
            <a:endParaRPr lang="en-US" dirty="0"/>
          </a:p>
        </p:txBody>
      </p:sp>
    </p:spTree>
    <p:extLst>
      <p:ext uri="{BB962C8B-B14F-4D97-AF65-F5344CB8AC3E}">
        <p14:creationId xmlns:p14="http://schemas.microsoft.com/office/powerpoint/2010/main" val="2259653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b="1" dirty="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E958C1-4683-40BF-955B-0DEFDDA2EE6D}" type="slidenum">
              <a:rPr lang="en-US" smtClean="0"/>
              <a:pPr fontAlgn="base">
                <a:spcBef>
                  <a:spcPct val="0"/>
                </a:spcBef>
                <a:spcAft>
                  <a:spcPct val="0"/>
                </a:spcAft>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b="1" dirty="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E958C1-4683-40BF-955B-0DEFDDA2EE6D}" type="slidenum">
              <a:rPr lang="en-US" smtClean="0"/>
              <a:pPr fontAlgn="base">
                <a:spcBef>
                  <a:spcPct val="0"/>
                </a:spcBef>
                <a:spcAft>
                  <a:spcPct val="0"/>
                </a:spcAft>
                <a:defRPr/>
              </a:pPr>
              <a:t>2</a:t>
            </a:fld>
            <a:endParaRPr lang="en-US" dirty="0"/>
          </a:p>
        </p:txBody>
      </p:sp>
    </p:spTree>
    <p:extLst>
      <p:ext uri="{BB962C8B-B14F-4D97-AF65-F5344CB8AC3E}">
        <p14:creationId xmlns:p14="http://schemas.microsoft.com/office/powerpoint/2010/main" val="3522769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t>
            </a:r>
          </a:p>
        </p:txBody>
      </p:sp>
      <p:sp>
        <p:nvSpPr>
          <p:cNvPr id="4" name="Slide Number Placeholder 3"/>
          <p:cNvSpPr>
            <a:spLocks noGrp="1"/>
          </p:cNvSpPr>
          <p:nvPr>
            <p:ph type="sldNum" sz="quarter" idx="10"/>
          </p:nvPr>
        </p:nvSpPr>
        <p:spPr/>
        <p:txBody>
          <a:bodyPr/>
          <a:lstStyle/>
          <a:p>
            <a:fld id="{B60C6DC6-EBBC-4541-9478-A5FD2BC17293}" type="slidenum">
              <a:rPr lang="en-US" smtClean="0"/>
              <a:t>3</a:t>
            </a:fld>
            <a:endParaRPr lang="en-US" dirty="0"/>
          </a:p>
        </p:txBody>
      </p:sp>
      <p:sp>
        <p:nvSpPr>
          <p:cNvPr id="6" name="Date Placeholder 5"/>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76901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t>
            </a:r>
          </a:p>
        </p:txBody>
      </p:sp>
      <p:sp>
        <p:nvSpPr>
          <p:cNvPr id="4" name="Slide Number Placeholder 3"/>
          <p:cNvSpPr>
            <a:spLocks noGrp="1"/>
          </p:cNvSpPr>
          <p:nvPr>
            <p:ph type="sldNum" sz="quarter" idx="10"/>
          </p:nvPr>
        </p:nvSpPr>
        <p:spPr/>
        <p:txBody>
          <a:bodyPr/>
          <a:lstStyle/>
          <a:p>
            <a:fld id="{B60C6DC6-EBBC-4541-9478-A5FD2BC17293}" type="slidenum">
              <a:rPr lang="en-US" smtClean="0"/>
              <a:t>6</a:t>
            </a:fld>
            <a:endParaRPr lang="en-US" dirty="0"/>
          </a:p>
        </p:txBody>
      </p:sp>
      <p:sp>
        <p:nvSpPr>
          <p:cNvPr id="6" name="Date Placeholder 5"/>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075118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562199" y="4643420"/>
            <a:ext cx="5853483" cy="4320867"/>
          </a:xfrm>
        </p:spPr>
        <p:txBody>
          <a:bodyPr>
            <a:normAutofit/>
          </a:bodyPr>
          <a:lstStyle/>
          <a:p>
            <a:endParaRPr dirty="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932575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562199" y="4643420"/>
            <a:ext cx="5853483" cy="4320867"/>
          </a:xfrm>
        </p:spPr>
        <p:txBody>
          <a:bodyPr>
            <a:normAutofit/>
          </a:bodyPr>
          <a:lstStyle/>
          <a:p>
            <a:endParaRPr dirty="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431206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lvl1pPr>
          </a:lstStyle>
          <a:p>
            <a:r>
              <a:rPr lang="en-US" dirty="0"/>
              <a:t>Click to add title</a:t>
            </a:r>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6" name="Slide Number Placeholder 5"/>
          <p:cNvSpPr>
            <a:spLocks noGrp="1"/>
          </p:cNvSpPr>
          <p:nvPr>
            <p:ph type="sldNum" sz="quarter" idx="12"/>
          </p:nvPr>
        </p:nvSpPr>
        <p:spPr/>
        <p:txBody>
          <a:bodyPr/>
          <a:lstStyle/>
          <a:p>
            <a:fld id="{5212C905-FF40-4437-BDDD-7BDE312C732D}" type="slidenum">
              <a:rPr lang="en-US" smtClean="0"/>
              <a:t>‹#›</a:t>
            </a:fld>
            <a:endParaRPr lang="en-US" dirty="0"/>
          </a:p>
        </p:txBody>
      </p:sp>
    </p:spTree>
    <p:extLst>
      <p:ext uri="{BB962C8B-B14F-4D97-AF65-F5344CB8AC3E}">
        <p14:creationId xmlns:p14="http://schemas.microsoft.com/office/powerpoint/2010/main" val="257329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3" name="Content Placeholder 2"/>
          <p:cNvSpPr>
            <a:spLocks noGrp="1"/>
          </p:cNvSpPr>
          <p:nvPr>
            <p:ph idx="1" hasCustomPrompt="1"/>
          </p:nvPr>
        </p:nvSpPr>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5212C905-FF40-4437-BDDD-7BDE312C732D}" type="slidenum">
              <a:rPr lang="en-US" smtClean="0"/>
              <a:t>‹#›</a:t>
            </a:fld>
            <a:endParaRPr lang="en-US" dirty="0"/>
          </a:p>
        </p:txBody>
      </p:sp>
    </p:spTree>
    <p:extLst>
      <p:ext uri="{BB962C8B-B14F-4D97-AF65-F5344CB8AC3E}">
        <p14:creationId xmlns:p14="http://schemas.microsoft.com/office/powerpoint/2010/main" val="130320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5212C905-FF40-4437-BDDD-7BDE312C732D}" type="slidenum">
              <a:rPr lang="en-US" smtClean="0"/>
              <a:t>‹#›</a:t>
            </a:fld>
            <a:endParaRPr lang="en-US" dirty="0"/>
          </a:p>
        </p:txBody>
      </p:sp>
    </p:spTree>
    <p:extLst>
      <p:ext uri="{BB962C8B-B14F-4D97-AF65-F5344CB8AC3E}">
        <p14:creationId xmlns:p14="http://schemas.microsoft.com/office/powerpoint/2010/main" val="1455085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5" name="Slide Number Placeholder 4"/>
          <p:cNvSpPr>
            <a:spLocks noGrp="1"/>
          </p:cNvSpPr>
          <p:nvPr>
            <p:ph type="sldNum" sz="quarter" idx="12"/>
          </p:nvPr>
        </p:nvSpPr>
        <p:spPr/>
        <p:txBody>
          <a:bodyPr/>
          <a:lstStyle/>
          <a:p>
            <a:fld id="{5212C905-FF40-4437-BDDD-7BDE312C732D}" type="slidenum">
              <a:rPr lang="en-US" smtClean="0"/>
              <a:t>‹#›</a:t>
            </a:fld>
            <a:endParaRPr lang="en-US" dirty="0"/>
          </a:p>
        </p:txBody>
      </p:sp>
    </p:spTree>
    <p:extLst>
      <p:ext uri="{BB962C8B-B14F-4D97-AF65-F5344CB8AC3E}">
        <p14:creationId xmlns:p14="http://schemas.microsoft.com/office/powerpoint/2010/main" val="2382800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12C905-FF40-4437-BDDD-7BDE312C732D}" type="slidenum">
              <a:rPr lang="en-US" smtClean="0"/>
              <a:t>‹#›</a:t>
            </a:fld>
            <a:endParaRPr lang="en-US" dirty="0"/>
          </a:p>
        </p:txBody>
      </p:sp>
    </p:spTree>
    <p:extLst>
      <p:ext uri="{BB962C8B-B14F-4D97-AF65-F5344CB8AC3E}">
        <p14:creationId xmlns:p14="http://schemas.microsoft.com/office/powerpoint/2010/main" val="323632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C00000"/>
                </a:solidFill>
                <a:latin typeface="Calibri"/>
                <a:cs typeface="Calibri"/>
              </a:defRPr>
            </a:lvl1pPr>
          </a:lstStyle>
          <a:p>
            <a:endParaRPr/>
          </a:p>
        </p:txBody>
      </p:sp>
      <p:sp>
        <p:nvSpPr>
          <p:cNvPr id="3" name="Holder 3"/>
          <p:cNvSpPr>
            <a:spLocks noGrp="1"/>
          </p:cNvSpPr>
          <p:nvPr>
            <p:ph sz="half" idx="2"/>
          </p:nvPr>
        </p:nvSpPr>
        <p:spPr>
          <a:xfrm>
            <a:off x="535940" y="1373250"/>
            <a:ext cx="3834129" cy="4309745"/>
          </a:xfrm>
          <a:prstGeom prst="rect">
            <a:avLst/>
          </a:prstGeom>
        </p:spPr>
        <p:txBody>
          <a:bodyPr wrap="square" lIns="0" tIns="0" rIns="0" bIns="0">
            <a:spAutoFit/>
          </a:bodyPr>
          <a:lstStyle>
            <a:lvl1pPr>
              <a:defRPr sz="2200" b="0" i="0">
                <a:solidFill>
                  <a:srgbClr val="1F487C"/>
                </a:solidFill>
                <a:latin typeface="Calibri"/>
                <a:cs typeface="Calibri"/>
              </a:defRPr>
            </a:lvl1pPr>
          </a:lstStyle>
          <a:p>
            <a:endParaRPr/>
          </a:p>
        </p:txBody>
      </p:sp>
      <p:sp>
        <p:nvSpPr>
          <p:cNvPr id="4" name="Holder 4"/>
          <p:cNvSpPr>
            <a:spLocks noGrp="1"/>
          </p:cNvSpPr>
          <p:nvPr>
            <p:ph sz="half" idx="3"/>
          </p:nvPr>
        </p:nvSpPr>
        <p:spPr>
          <a:xfrm>
            <a:off x="4727575" y="1175359"/>
            <a:ext cx="3782059" cy="4342765"/>
          </a:xfrm>
          <a:prstGeom prst="rect">
            <a:avLst/>
          </a:prstGeom>
        </p:spPr>
        <p:txBody>
          <a:bodyPr wrap="square" lIns="0" tIns="0" rIns="0" bIns="0">
            <a:spAutoFit/>
          </a:bodyPr>
          <a:lstStyle>
            <a:lvl1pPr>
              <a:defRPr sz="2000" b="1" i="0">
                <a:solidFill>
                  <a:srgbClr val="1F487C"/>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3/7/2019</a:t>
            </a:fld>
            <a:endParaRPr lang="en-US" dirty="0"/>
          </a:p>
        </p:txBody>
      </p:sp>
      <p:sp>
        <p:nvSpPr>
          <p:cNvPr id="7" name="Holder 7"/>
          <p:cNvSpPr>
            <a:spLocks noGrp="1"/>
          </p:cNvSpPr>
          <p:nvPr>
            <p:ph type="sldNum" sz="quarter" idx="7"/>
          </p:nvPr>
        </p:nvSpPr>
        <p:spPr/>
        <p:txBody>
          <a:bodyPr lIns="0" tIns="0" rIns="0" bIns="0"/>
          <a:lstStyle>
            <a:lvl1pPr>
              <a:defRPr sz="1200" b="1" i="0">
                <a:solidFill>
                  <a:srgbClr val="1F487C"/>
                </a:solidFill>
                <a:latin typeface="Calibri"/>
                <a:cs typeface="Calibri"/>
              </a:defRPr>
            </a:lvl1pPr>
          </a:lstStyle>
          <a:p>
            <a:pPr marL="25400">
              <a:lnSpc>
                <a:spcPts val="1240"/>
              </a:lnSpc>
            </a:pPr>
            <a:fld id="{81D60167-4931-47E6-BA6A-407CBD079E47}" type="slidenum">
              <a:rPr dirty="0"/>
              <a:t>‹#›</a:t>
            </a:fld>
            <a:endParaRPr dirty="0"/>
          </a:p>
        </p:txBody>
      </p:sp>
    </p:spTree>
    <p:extLst>
      <p:ext uri="{BB962C8B-B14F-4D97-AF65-F5344CB8AC3E}">
        <p14:creationId xmlns:p14="http://schemas.microsoft.com/office/powerpoint/2010/main" val="383285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add title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200" b="1">
                <a:solidFill>
                  <a:schemeClr val="tx2"/>
                </a:solidFill>
              </a:defRPr>
            </a:lvl1pPr>
          </a:lstStyle>
          <a:p>
            <a:fld id="{5212C905-FF40-4437-BDDD-7BDE312C732D}" type="slidenum">
              <a:rPr lang="en-US" smtClean="0"/>
              <a:pPr/>
              <a:t>‹#›</a:t>
            </a:fld>
            <a:endParaRPr lang="en-US" dirty="0"/>
          </a:p>
        </p:txBody>
      </p:sp>
    </p:spTree>
    <p:extLst>
      <p:ext uri="{BB962C8B-B14F-4D97-AF65-F5344CB8AC3E}">
        <p14:creationId xmlns:p14="http://schemas.microsoft.com/office/powerpoint/2010/main" val="41646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Lst>
  <p:hf hdr="0" ftr="0" dt="0"/>
  <p:txStyles>
    <p:title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baseline="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baseline="0">
          <a:solidFill>
            <a:schemeClr val="tx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lorraine.m.ralston@2020census.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571500" y="304800"/>
            <a:ext cx="8001000" cy="2139950"/>
          </a:xfrm>
        </p:spPr>
        <p:txBody>
          <a:bodyPr>
            <a:normAutofit/>
          </a:bodyPr>
          <a:lstStyle/>
          <a:p>
            <a:r>
              <a:rPr lang="en-US" sz="7200" dirty="0">
                <a:solidFill>
                  <a:srgbClr val="C00000"/>
                </a:solidFill>
                <a:effectLst>
                  <a:outerShdw blurRad="38100" dist="38100" dir="2700000" algn="tl">
                    <a:srgbClr val="000000"/>
                  </a:outerShdw>
                </a:effectLst>
                <a:latin typeface="+mn-lt"/>
                <a:ea typeface="+mn-ea"/>
                <a:cs typeface="+mn-cs"/>
              </a:rPr>
              <a:t>The Road to 2020</a:t>
            </a:r>
          </a:p>
        </p:txBody>
      </p:sp>
      <p:sp>
        <p:nvSpPr>
          <p:cNvPr id="7" name="TextBox 6">
            <a:extLst>
              <a:ext uri="{FF2B5EF4-FFF2-40B4-BE49-F238E27FC236}">
                <a16:creationId xmlns:a16="http://schemas.microsoft.com/office/drawing/2014/main" id="{2E6DFFC2-5F18-4110-9505-8EAAD0DCDC71}"/>
              </a:ext>
            </a:extLst>
          </p:cNvPr>
          <p:cNvSpPr txBox="1"/>
          <p:nvPr/>
        </p:nvSpPr>
        <p:spPr>
          <a:xfrm>
            <a:off x="3086100" y="4267200"/>
            <a:ext cx="2971800" cy="1323439"/>
          </a:xfrm>
          <a:prstGeom prst="rect">
            <a:avLst/>
          </a:prstGeom>
          <a:noFill/>
        </p:spPr>
        <p:txBody>
          <a:bodyPr wrap="square" rtlCol="0">
            <a:spAutoFit/>
          </a:bodyPr>
          <a:lstStyle/>
          <a:p>
            <a:pPr algn="ctr"/>
            <a:r>
              <a:rPr lang="en-US" sz="3200" b="1" dirty="0">
                <a:solidFill>
                  <a:schemeClr val="tx2"/>
                </a:solidFill>
              </a:rPr>
              <a:t>Lorraine Ralston</a:t>
            </a:r>
            <a:br>
              <a:rPr lang="en-US" sz="3200" b="1" dirty="0">
                <a:solidFill>
                  <a:schemeClr val="tx2"/>
                </a:solidFill>
              </a:rPr>
            </a:br>
            <a:r>
              <a:rPr lang="en-US" sz="2400" b="1" dirty="0">
                <a:solidFill>
                  <a:schemeClr val="tx2"/>
                </a:solidFill>
              </a:rPr>
              <a:t>Partnership Specialist</a:t>
            </a:r>
            <a:br>
              <a:rPr lang="en-US" sz="2400" b="1" dirty="0">
                <a:solidFill>
                  <a:schemeClr val="tx2"/>
                </a:solidFill>
              </a:rPr>
            </a:br>
            <a:r>
              <a:rPr lang="en-US" sz="2400" b="1" dirty="0">
                <a:solidFill>
                  <a:schemeClr val="tx2"/>
                </a:solidFill>
              </a:rPr>
              <a:t>U.S. Census Bureau</a:t>
            </a:r>
          </a:p>
        </p:txBody>
      </p:sp>
      <p:sp>
        <p:nvSpPr>
          <p:cNvPr id="4" name="Title 1">
            <a:extLst>
              <a:ext uri="{FF2B5EF4-FFF2-40B4-BE49-F238E27FC236}">
                <a16:creationId xmlns:a16="http://schemas.microsoft.com/office/drawing/2014/main" id="{D17D506A-C0BA-4B7D-998A-B5AFB2C8E4E0}"/>
              </a:ext>
            </a:extLst>
          </p:cNvPr>
          <p:cNvSpPr txBox="1">
            <a:spLocks/>
          </p:cNvSpPr>
          <p:nvPr/>
        </p:nvSpPr>
        <p:spPr>
          <a:xfrm>
            <a:off x="571500" y="2044701"/>
            <a:ext cx="8001000" cy="21399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r>
              <a:rPr lang="en-US" sz="4000" dirty="0">
                <a:solidFill>
                  <a:srgbClr val="C00000"/>
                </a:solidFill>
                <a:effectLst>
                  <a:outerShdw blurRad="38100" dist="38100" dir="2700000" algn="tl">
                    <a:srgbClr val="000000"/>
                  </a:outerShdw>
                </a:effectLst>
                <a:latin typeface="+mn-lt"/>
                <a:ea typeface="+mn-ea"/>
                <a:cs typeface="+mn-cs"/>
              </a:rPr>
              <a:t>Tacoma Coalition to </a:t>
            </a:r>
            <a:br>
              <a:rPr lang="en-US" sz="4000" dirty="0">
                <a:solidFill>
                  <a:srgbClr val="C00000"/>
                </a:solidFill>
                <a:effectLst>
                  <a:outerShdw blurRad="38100" dist="38100" dir="2700000" algn="tl">
                    <a:srgbClr val="000000"/>
                  </a:outerShdw>
                </a:effectLst>
                <a:latin typeface="+mn-lt"/>
                <a:ea typeface="+mn-ea"/>
                <a:cs typeface="+mn-cs"/>
              </a:rPr>
            </a:br>
            <a:r>
              <a:rPr lang="en-US" sz="4000" dirty="0">
                <a:solidFill>
                  <a:srgbClr val="C00000"/>
                </a:solidFill>
                <a:effectLst>
                  <a:outerShdw blurRad="38100" dist="38100" dir="2700000" algn="tl">
                    <a:srgbClr val="000000"/>
                  </a:outerShdw>
                </a:effectLst>
                <a:latin typeface="+mn-lt"/>
                <a:ea typeface="+mn-ea"/>
                <a:cs typeface="+mn-cs"/>
              </a:rPr>
              <a:t>End Homelessness</a:t>
            </a:r>
            <a:br>
              <a:rPr lang="en-US" sz="4000" dirty="0">
                <a:solidFill>
                  <a:srgbClr val="C00000"/>
                </a:solidFill>
                <a:effectLst>
                  <a:outerShdw blurRad="38100" dist="38100" dir="2700000" algn="tl">
                    <a:srgbClr val="000000"/>
                  </a:outerShdw>
                </a:effectLst>
                <a:latin typeface="+mn-lt"/>
                <a:ea typeface="+mn-ea"/>
                <a:cs typeface="+mn-cs"/>
              </a:rPr>
            </a:br>
            <a:r>
              <a:rPr lang="en-US" sz="4000" dirty="0">
                <a:solidFill>
                  <a:srgbClr val="C00000"/>
                </a:solidFill>
                <a:effectLst>
                  <a:outerShdw blurRad="38100" dist="38100" dir="2700000" algn="tl">
                    <a:srgbClr val="000000"/>
                  </a:outerShdw>
                </a:effectLst>
                <a:latin typeface="+mn-lt"/>
                <a:ea typeface="+mn-ea"/>
                <a:cs typeface="+mn-cs"/>
              </a:rPr>
              <a:t>8 March 2019</a:t>
            </a:r>
          </a:p>
        </p:txBody>
      </p:sp>
    </p:spTree>
    <p:extLst>
      <p:ext uri="{BB962C8B-B14F-4D97-AF65-F5344CB8AC3E}">
        <p14:creationId xmlns:p14="http://schemas.microsoft.com/office/powerpoint/2010/main" val="79696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03A55E8B-F425-40AB-86AF-6C8EC7AAAC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84395" y="1196794"/>
            <a:ext cx="3207205" cy="4594405"/>
          </a:xfrm>
        </p:spPr>
      </p:pic>
      <p:sp>
        <p:nvSpPr>
          <p:cNvPr id="5" name="object 11">
            <a:extLst>
              <a:ext uri="{FF2B5EF4-FFF2-40B4-BE49-F238E27FC236}">
                <a16:creationId xmlns:a16="http://schemas.microsoft.com/office/drawing/2014/main" id="{8D01AABA-68B2-404C-9271-A71B80431246}"/>
              </a:ext>
            </a:extLst>
          </p:cNvPr>
          <p:cNvSpPr txBox="1"/>
          <p:nvPr/>
        </p:nvSpPr>
        <p:spPr>
          <a:xfrm>
            <a:off x="248842" y="315255"/>
            <a:ext cx="8361758" cy="738664"/>
          </a:xfrm>
          <a:prstGeom prst="rect">
            <a:avLst/>
          </a:prstGeom>
        </p:spPr>
        <p:txBody>
          <a:bodyPr vert="horz" wrap="square" lIns="0" tIns="0" rIns="0" bIns="0" rtlCol="0">
            <a:spAutoFit/>
          </a:bodyPr>
          <a:lstStyle/>
          <a:p>
            <a:pPr algn="ctr">
              <a:lnSpc>
                <a:spcPct val="100000"/>
              </a:lnSpc>
              <a:spcBef>
                <a:spcPct val="0"/>
              </a:spcBef>
            </a:pPr>
            <a:r>
              <a:rPr lang="en-US" sz="4800" b="1" dirty="0">
                <a:solidFill>
                  <a:srgbClr val="C00000"/>
                </a:solidFill>
                <a:effectLst>
                  <a:outerShdw blurRad="38100" dist="38100" dir="2700000" algn="tl">
                    <a:srgbClr val="000000"/>
                  </a:outerShdw>
                </a:effectLst>
              </a:rPr>
              <a:t>What Do We Ask?</a:t>
            </a:r>
            <a:endParaRPr sz="4800" b="1" dirty="0">
              <a:solidFill>
                <a:srgbClr val="C00000"/>
              </a:solidFill>
              <a:effectLst>
                <a:outerShdw blurRad="38100" dist="38100" dir="2700000" algn="tl">
                  <a:srgbClr val="000000"/>
                </a:outerShdw>
              </a:effectLst>
            </a:endParaRPr>
          </a:p>
        </p:txBody>
      </p:sp>
      <p:sp>
        <p:nvSpPr>
          <p:cNvPr id="8" name="Rectangle 7">
            <a:extLst>
              <a:ext uri="{FF2B5EF4-FFF2-40B4-BE49-F238E27FC236}">
                <a16:creationId xmlns:a16="http://schemas.microsoft.com/office/drawing/2014/main" id="{80F2A8E0-7885-4FCC-B8B5-F9CB4AA2D632}"/>
              </a:ext>
            </a:extLst>
          </p:cNvPr>
          <p:cNvSpPr/>
          <p:nvPr/>
        </p:nvSpPr>
        <p:spPr>
          <a:xfrm>
            <a:off x="252085" y="1213008"/>
            <a:ext cx="5667399" cy="4801314"/>
          </a:xfrm>
          <a:prstGeom prst="rect">
            <a:avLst/>
          </a:prstGeom>
        </p:spPr>
        <p:txBody>
          <a:bodyPr wrap="square">
            <a:spAutoFit/>
          </a:bodyPr>
          <a:lstStyle/>
          <a:p>
            <a:pPr marL="523875" indent="-514350">
              <a:buAutoNum type="arabicPeriod"/>
              <a:tabLst>
                <a:tab pos="293370" algn="l"/>
              </a:tabLst>
            </a:pPr>
            <a:r>
              <a:rPr lang="en-US" sz="2400" dirty="0">
                <a:solidFill>
                  <a:schemeClr val="tx2"/>
                </a:solidFill>
              </a:rPr>
              <a:t>Address</a:t>
            </a:r>
          </a:p>
          <a:p>
            <a:pPr marL="523875" indent="-514350">
              <a:buAutoNum type="arabicPeriod"/>
              <a:tabLst>
                <a:tab pos="293370" algn="l"/>
              </a:tabLst>
            </a:pPr>
            <a:r>
              <a:rPr lang="en-US" sz="2400" dirty="0">
                <a:solidFill>
                  <a:schemeClr val="tx2"/>
                </a:solidFill>
              </a:rPr>
              <a:t>Phone Number</a:t>
            </a:r>
          </a:p>
          <a:p>
            <a:pPr marL="523875" indent="-514350">
              <a:buAutoNum type="arabicPeriod"/>
              <a:tabLst>
                <a:tab pos="293370" algn="l"/>
              </a:tabLst>
            </a:pPr>
            <a:r>
              <a:rPr lang="en-US" sz="2400" dirty="0">
                <a:solidFill>
                  <a:schemeClr val="tx2"/>
                </a:solidFill>
              </a:rPr>
              <a:t>Count of Each Person At That Address</a:t>
            </a:r>
          </a:p>
          <a:p>
            <a:pPr marL="523875" indent="-514350">
              <a:buAutoNum type="arabicPeriod"/>
              <a:tabLst>
                <a:tab pos="293370" algn="l"/>
              </a:tabLst>
            </a:pPr>
            <a:r>
              <a:rPr lang="en-US" sz="2400" dirty="0">
                <a:solidFill>
                  <a:schemeClr val="tx2"/>
                </a:solidFill>
              </a:rPr>
              <a:t>Name</a:t>
            </a:r>
          </a:p>
          <a:p>
            <a:pPr marL="523875" indent="-514350">
              <a:buAutoNum type="arabicPeriod"/>
              <a:tabLst>
                <a:tab pos="293370" algn="l"/>
              </a:tabLst>
            </a:pPr>
            <a:r>
              <a:rPr lang="en-US" sz="2400" dirty="0">
                <a:solidFill>
                  <a:schemeClr val="tx2"/>
                </a:solidFill>
              </a:rPr>
              <a:t>Gender</a:t>
            </a:r>
          </a:p>
          <a:p>
            <a:pPr marL="523875" indent="-514350">
              <a:buAutoNum type="arabicPeriod"/>
              <a:tabLst>
                <a:tab pos="293370" algn="l"/>
              </a:tabLst>
            </a:pPr>
            <a:r>
              <a:rPr lang="en-US" sz="2400" dirty="0">
                <a:solidFill>
                  <a:schemeClr val="tx2"/>
                </a:solidFill>
              </a:rPr>
              <a:t>Age and Date of Birth</a:t>
            </a:r>
          </a:p>
          <a:p>
            <a:pPr marL="523875" indent="-514350">
              <a:buAutoNum type="arabicPeriod"/>
              <a:tabLst>
                <a:tab pos="293370" algn="l"/>
              </a:tabLst>
            </a:pPr>
            <a:r>
              <a:rPr lang="en-US" sz="2400" dirty="0">
                <a:solidFill>
                  <a:schemeClr val="tx2"/>
                </a:solidFill>
              </a:rPr>
              <a:t>Race</a:t>
            </a:r>
          </a:p>
          <a:p>
            <a:pPr marL="523875" indent="-514350">
              <a:buAutoNum type="arabicPeriod"/>
              <a:tabLst>
                <a:tab pos="293370" algn="l"/>
              </a:tabLst>
            </a:pPr>
            <a:r>
              <a:rPr lang="en-US" sz="2400" dirty="0">
                <a:solidFill>
                  <a:schemeClr val="tx2"/>
                </a:solidFill>
              </a:rPr>
              <a:t>Hispanic, Latino or Spanish Origin</a:t>
            </a:r>
          </a:p>
          <a:p>
            <a:pPr marL="523875" indent="-514350">
              <a:buAutoNum type="arabicPeriod"/>
              <a:tabLst>
                <a:tab pos="293370" algn="l"/>
              </a:tabLst>
            </a:pPr>
            <a:r>
              <a:rPr lang="en-US" sz="2400" dirty="0">
                <a:solidFill>
                  <a:schemeClr val="tx2"/>
                </a:solidFill>
              </a:rPr>
              <a:t>Whether Someone Lives Somewhere Else</a:t>
            </a:r>
          </a:p>
          <a:p>
            <a:pPr marL="523875" indent="-514350">
              <a:buAutoNum type="arabicPeriod"/>
              <a:tabLst>
                <a:tab pos="293370" algn="l"/>
              </a:tabLst>
            </a:pPr>
            <a:r>
              <a:rPr lang="en-US" sz="2400" dirty="0">
                <a:solidFill>
                  <a:schemeClr val="tx2"/>
                </a:solidFill>
              </a:rPr>
              <a:t>Relationship</a:t>
            </a:r>
          </a:p>
          <a:p>
            <a:pPr marL="523875" indent="-514350">
              <a:buAutoNum type="arabicPeriod"/>
              <a:tabLst>
                <a:tab pos="293370" algn="l"/>
              </a:tabLst>
            </a:pPr>
            <a:r>
              <a:rPr lang="en-US" sz="2400" dirty="0">
                <a:solidFill>
                  <a:schemeClr val="tx2"/>
                </a:solidFill>
              </a:rPr>
              <a:t>Citizenship *</a:t>
            </a:r>
          </a:p>
          <a:p>
            <a:pPr marL="523875" indent="-514350">
              <a:buAutoNum type="arabicPeriod"/>
              <a:tabLst>
                <a:tab pos="293370" algn="l"/>
              </a:tabLst>
            </a:pPr>
            <a:endParaRPr lang="en-US" dirty="0">
              <a:solidFill>
                <a:schemeClr val="tx2"/>
              </a:solidFill>
            </a:endParaRPr>
          </a:p>
        </p:txBody>
      </p:sp>
    </p:spTree>
    <p:extLst>
      <p:ext uri="{BB962C8B-B14F-4D97-AF65-F5344CB8AC3E}">
        <p14:creationId xmlns:p14="http://schemas.microsoft.com/office/powerpoint/2010/main" val="1339327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10D55B9-5D2A-42F8-97E1-722ED91AD13B}"/>
              </a:ext>
            </a:extLst>
          </p:cNvPr>
          <p:cNvSpPr txBox="1">
            <a:spLocks/>
          </p:cNvSpPr>
          <p:nvPr/>
        </p:nvSpPr>
        <p:spPr>
          <a:xfrm>
            <a:off x="457200" y="76200"/>
            <a:ext cx="82296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r>
              <a:rPr lang="en-US" sz="4800" dirty="0">
                <a:solidFill>
                  <a:srgbClr val="C00000"/>
                </a:solidFill>
                <a:effectLst>
                  <a:outerShdw blurRad="38100" dist="38100" dir="2700000" algn="tl">
                    <a:srgbClr val="000000"/>
                  </a:outerShdw>
                </a:effectLst>
                <a:latin typeface="+mn-lt"/>
                <a:ea typeface="+mn-ea"/>
                <a:cs typeface="+mn-cs"/>
              </a:rPr>
              <a:t>Languages</a:t>
            </a:r>
            <a:r>
              <a:rPr lang="en-US" sz="3200" dirty="0">
                <a:solidFill>
                  <a:srgbClr val="C00000"/>
                </a:solidFill>
                <a:effectLst>
                  <a:outerShdw blurRad="38100" dist="38100" dir="2700000" algn="tl">
                    <a:srgbClr val="000000"/>
                  </a:outerShdw>
                </a:effectLst>
                <a:latin typeface="+mn-lt"/>
                <a:ea typeface="+mn-ea"/>
                <a:cs typeface="+mn-cs"/>
              </a:rPr>
              <a:t> </a:t>
            </a:r>
          </a:p>
        </p:txBody>
      </p:sp>
      <p:graphicFrame>
        <p:nvGraphicFramePr>
          <p:cNvPr id="6" name="Table 5">
            <a:extLst>
              <a:ext uri="{FF2B5EF4-FFF2-40B4-BE49-F238E27FC236}">
                <a16:creationId xmlns:a16="http://schemas.microsoft.com/office/drawing/2014/main" id="{3A62F65A-6865-4E90-9D89-9B483B266FFE}"/>
              </a:ext>
            </a:extLst>
          </p:cNvPr>
          <p:cNvGraphicFramePr>
            <a:graphicFrameLocks noGrp="1"/>
          </p:cNvGraphicFramePr>
          <p:nvPr>
            <p:extLst>
              <p:ext uri="{D42A27DB-BD31-4B8C-83A1-F6EECF244321}">
                <p14:modId xmlns:p14="http://schemas.microsoft.com/office/powerpoint/2010/main" val="679098837"/>
              </p:ext>
            </p:extLst>
          </p:nvPr>
        </p:nvGraphicFramePr>
        <p:xfrm>
          <a:off x="453887" y="1066800"/>
          <a:ext cx="8153400" cy="4297680"/>
        </p:xfrm>
        <a:graphic>
          <a:graphicData uri="http://schemas.openxmlformats.org/drawingml/2006/table">
            <a:tbl>
              <a:tblPr firstRow="1" bandRow="1">
                <a:tableStyleId>{5C22544A-7EE6-4342-B048-85BDC9FD1C3A}</a:tableStyleId>
              </a:tblPr>
              <a:tblGrid>
                <a:gridCol w="1918447">
                  <a:extLst>
                    <a:ext uri="{9D8B030D-6E8A-4147-A177-3AD203B41FA5}">
                      <a16:colId xmlns:a16="http://schemas.microsoft.com/office/drawing/2014/main" val="1535396601"/>
                    </a:ext>
                  </a:extLst>
                </a:gridCol>
                <a:gridCol w="1485400">
                  <a:extLst>
                    <a:ext uri="{9D8B030D-6E8A-4147-A177-3AD203B41FA5}">
                      <a16:colId xmlns:a16="http://schemas.microsoft.com/office/drawing/2014/main" val="331038228"/>
                    </a:ext>
                  </a:extLst>
                </a:gridCol>
                <a:gridCol w="1549153">
                  <a:extLst>
                    <a:ext uri="{9D8B030D-6E8A-4147-A177-3AD203B41FA5}">
                      <a16:colId xmlns:a16="http://schemas.microsoft.com/office/drawing/2014/main" val="1999944436"/>
                    </a:ext>
                  </a:extLst>
                </a:gridCol>
                <a:gridCol w="1569720">
                  <a:extLst>
                    <a:ext uri="{9D8B030D-6E8A-4147-A177-3AD203B41FA5}">
                      <a16:colId xmlns:a16="http://schemas.microsoft.com/office/drawing/2014/main" val="1729249402"/>
                    </a:ext>
                  </a:extLst>
                </a:gridCol>
                <a:gridCol w="1630680">
                  <a:extLst>
                    <a:ext uri="{9D8B030D-6E8A-4147-A177-3AD203B41FA5}">
                      <a16:colId xmlns:a16="http://schemas.microsoft.com/office/drawing/2014/main" val="2627413826"/>
                    </a:ext>
                  </a:extLst>
                </a:gridCol>
              </a:tblGrid>
              <a:tr h="370840">
                <a:tc>
                  <a:txBody>
                    <a:bodyPr/>
                    <a:lstStyle/>
                    <a:p>
                      <a:pPr algn="ctr"/>
                      <a:r>
                        <a:rPr lang="en-US" dirty="0"/>
                        <a:t>Internet Self-Response </a:t>
                      </a:r>
                    </a:p>
                  </a:txBody>
                  <a:tcPr/>
                </a:tc>
                <a:tc>
                  <a:txBody>
                    <a:bodyPr/>
                    <a:lstStyle/>
                    <a:p>
                      <a:pPr algn="ctr"/>
                      <a:r>
                        <a:rPr lang="en-US" dirty="0"/>
                        <a:t>Paper Form </a:t>
                      </a:r>
                    </a:p>
                  </a:txBody>
                  <a:tcPr/>
                </a:tc>
                <a:tc>
                  <a:txBody>
                    <a:bodyPr/>
                    <a:lstStyle/>
                    <a:p>
                      <a:pPr algn="ctr"/>
                      <a:r>
                        <a:rPr lang="en-US" dirty="0"/>
                        <a:t>Questionnaire</a:t>
                      </a:r>
                      <a:br>
                        <a:rPr lang="en-US" dirty="0"/>
                      </a:br>
                      <a:r>
                        <a:rPr lang="en-US" dirty="0"/>
                        <a:t>Help </a:t>
                      </a:r>
                    </a:p>
                  </a:txBody>
                  <a:tcPr/>
                </a:tc>
                <a:tc>
                  <a:txBody>
                    <a:bodyPr/>
                    <a:lstStyle/>
                    <a:p>
                      <a:pPr algn="ctr"/>
                      <a:r>
                        <a:rPr lang="en-US" dirty="0"/>
                        <a:t>Enumerators,</a:t>
                      </a:r>
                      <a:br>
                        <a:rPr lang="en-US" dirty="0"/>
                      </a:br>
                      <a:r>
                        <a:rPr lang="en-US" dirty="0"/>
                        <a:t>Mailed Items</a:t>
                      </a:r>
                    </a:p>
                  </a:txBody>
                  <a:tcPr/>
                </a:tc>
                <a:tc>
                  <a:txBody>
                    <a:bodyPr/>
                    <a:lstStyle/>
                    <a:p>
                      <a:pPr algn="ctr"/>
                      <a:r>
                        <a:rPr lang="en-US" dirty="0"/>
                        <a:t>Language Card and Guides</a:t>
                      </a:r>
                    </a:p>
                  </a:txBody>
                  <a:tcPr/>
                </a:tc>
                <a:extLst>
                  <a:ext uri="{0D108BD9-81ED-4DB2-BD59-A6C34878D82A}">
                    <a16:rowId xmlns:a16="http://schemas.microsoft.com/office/drawing/2014/main" val="1765128172"/>
                  </a:ext>
                </a:extLst>
              </a:tr>
              <a:tr h="370840">
                <a:tc>
                  <a:txBody>
                    <a:bodyPr/>
                    <a:lstStyle/>
                    <a:p>
                      <a:pPr algn="ctr"/>
                      <a:r>
                        <a:rPr lang="en-US" dirty="0"/>
                        <a:t>English</a:t>
                      </a:r>
                    </a:p>
                    <a:p>
                      <a:pPr algn="ctr"/>
                      <a:r>
                        <a:rPr lang="en-US" dirty="0"/>
                        <a:t>Spanish</a:t>
                      </a:r>
                      <a:br>
                        <a:rPr lang="en-US" dirty="0"/>
                      </a:br>
                      <a:r>
                        <a:rPr lang="en-US" dirty="0"/>
                        <a:t>Chinese (Simp.)</a:t>
                      </a:r>
                    </a:p>
                    <a:p>
                      <a:pPr algn="ctr"/>
                      <a:r>
                        <a:rPr lang="en-US" dirty="0"/>
                        <a:t>Vietnamese</a:t>
                      </a:r>
                    </a:p>
                    <a:p>
                      <a:pPr algn="ctr"/>
                      <a:r>
                        <a:rPr lang="en-US" dirty="0"/>
                        <a:t>Korean</a:t>
                      </a:r>
                    </a:p>
                    <a:p>
                      <a:pPr algn="ctr"/>
                      <a:r>
                        <a:rPr lang="en-US" dirty="0"/>
                        <a:t>Russian</a:t>
                      </a:r>
                    </a:p>
                    <a:p>
                      <a:pPr algn="ctr"/>
                      <a:r>
                        <a:rPr lang="en-US" dirty="0"/>
                        <a:t>Arabic</a:t>
                      </a:r>
                    </a:p>
                    <a:p>
                      <a:pPr algn="ctr"/>
                      <a:r>
                        <a:rPr lang="en-US" dirty="0"/>
                        <a:t>Tagalog</a:t>
                      </a:r>
                    </a:p>
                    <a:p>
                      <a:pPr algn="ctr"/>
                      <a:r>
                        <a:rPr lang="en-US" dirty="0"/>
                        <a:t>Polish</a:t>
                      </a:r>
                    </a:p>
                    <a:p>
                      <a:pPr algn="ctr"/>
                      <a:r>
                        <a:rPr lang="en-US" dirty="0"/>
                        <a:t>French</a:t>
                      </a:r>
                    </a:p>
                    <a:p>
                      <a:pPr algn="ctr"/>
                      <a:r>
                        <a:rPr lang="en-US" dirty="0"/>
                        <a:t>Haitian Creole</a:t>
                      </a:r>
                    </a:p>
                    <a:p>
                      <a:pPr algn="ctr"/>
                      <a:r>
                        <a:rPr lang="en-US" dirty="0"/>
                        <a:t>Portuguese</a:t>
                      </a:r>
                    </a:p>
                    <a:p>
                      <a:pPr algn="ctr"/>
                      <a:r>
                        <a:rPr lang="en-US" dirty="0"/>
                        <a:t>Japanese</a:t>
                      </a:r>
                    </a:p>
                  </a:txBody>
                  <a:tcPr/>
                </a:tc>
                <a:tc>
                  <a:txBody>
                    <a:bodyPr/>
                    <a:lstStyle/>
                    <a:p>
                      <a:pPr algn="ctr"/>
                      <a:r>
                        <a:rPr lang="en-US" dirty="0"/>
                        <a:t>English</a:t>
                      </a:r>
                    </a:p>
                    <a:p>
                      <a:pPr algn="ctr"/>
                      <a:r>
                        <a:rPr lang="en-US" dirty="0"/>
                        <a:t>Spanish</a:t>
                      </a:r>
                    </a:p>
                  </a:txBody>
                  <a:tcPr/>
                </a:tc>
                <a:tc>
                  <a:txBody>
                    <a:bodyPr/>
                    <a:lstStyle/>
                    <a:p>
                      <a:pPr algn="ctr"/>
                      <a:r>
                        <a:rPr lang="en-US" dirty="0"/>
                        <a:t>13 languages</a:t>
                      </a:r>
                    </a:p>
                    <a:p>
                      <a:pPr algn="ctr"/>
                      <a:endParaRPr lang="en-US" dirty="0"/>
                    </a:p>
                    <a:p>
                      <a:pPr algn="ctr"/>
                      <a:r>
                        <a:rPr lang="en-US" dirty="0"/>
                        <a:t>Plus TDD</a:t>
                      </a:r>
                    </a:p>
                    <a:p>
                      <a:pPr algn="ctr"/>
                      <a:endParaRPr lang="en-US" dirty="0"/>
                    </a:p>
                  </a:txBody>
                  <a:tcPr/>
                </a:tc>
                <a:tc>
                  <a:txBody>
                    <a:bodyPr/>
                    <a:lstStyle/>
                    <a:p>
                      <a:pPr algn="ctr"/>
                      <a:r>
                        <a:rPr lang="en-US" dirty="0"/>
                        <a:t>English</a:t>
                      </a:r>
                    </a:p>
                    <a:p>
                      <a:pPr algn="ctr"/>
                      <a:r>
                        <a:rPr lang="en-US" dirty="0"/>
                        <a:t>Spanish</a:t>
                      </a:r>
                    </a:p>
                  </a:txBody>
                  <a:tcPr/>
                </a:tc>
                <a:tc>
                  <a:txBody>
                    <a:bodyPr/>
                    <a:lstStyle/>
                    <a:p>
                      <a:pPr algn="ctr"/>
                      <a:r>
                        <a:rPr lang="en-US" dirty="0"/>
                        <a:t>59 languages</a:t>
                      </a:r>
                    </a:p>
                    <a:p>
                      <a:pPr algn="ctr"/>
                      <a:endParaRPr lang="en-US" dirty="0"/>
                    </a:p>
                    <a:p>
                      <a:pPr algn="ctr"/>
                      <a:r>
                        <a:rPr lang="en-US" dirty="0"/>
                        <a:t>Plus ASL</a:t>
                      </a:r>
                    </a:p>
                    <a:p>
                      <a:pPr algn="ctr"/>
                      <a:r>
                        <a:rPr lang="en-US" dirty="0"/>
                        <a:t>Plus Braille</a:t>
                      </a:r>
                    </a:p>
                    <a:p>
                      <a:pPr algn="ctr"/>
                      <a:r>
                        <a:rPr lang="en-US" dirty="0"/>
                        <a:t>Plus Large Print</a:t>
                      </a:r>
                    </a:p>
                  </a:txBody>
                  <a:tcPr/>
                </a:tc>
                <a:extLst>
                  <a:ext uri="{0D108BD9-81ED-4DB2-BD59-A6C34878D82A}">
                    <a16:rowId xmlns:a16="http://schemas.microsoft.com/office/drawing/2014/main" val="3684316593"/>
                  </a:ext>
                </a:extLst>
              </a:tr>
            </a:tbl>
          </a:graphicData>
        </a:graphic>
      </p:graphicFrame>
    </p:spTree>
    <p:extLst>
      <p:ext uri="{BB962C8B-B14F-4D97-AF65-F5344CB8AC3E}">
        <p14:creationId xmlns:p14="http://schemas.microsoft.com/office/powerpoint/2010/main" val="4229608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9B7B4DB-6572-434E-A23C-442591B45A69}"/>
              </a:ext>
            </a:extLst>
          </p:cNvPr>
          <p:cNvPicPr>
            <a:picLocks noGrp="1" noChangeAspect="1"/>
          </p:cNvPicPr>
          <p:nvPr>
            <p:ph idx="1"/>
          </p:nvPr>
        </p:nvPicPr>
        <p:blipFill>
          <a:blip r:embed="rId2"/>
          <a:stretch>
            <a:fillRect/>
          </a:stretch>
        </p:blipFill>
        <p:spPr>
          <a:xfrm>
            <a:off x="1647942" y="2636903"/>
            <a:ext cx="5786320" cy="3230497"/>
          </a:xfrm>
          <a:prstGeom prst="rect">
            <a:avLst/>
          </a:prstGeom>
        </p:spPr>
      </p:pic>
      <p:sp>
        <p:nvSpPr>
          <p:cNvPr id="5" name="object 11">
            <a:extLst>
              <a:ext uri="{FF2B5EF4-FFF2-40B4-BE49-F238E27FC236}">
                <a16:creationId xmlns:a16="http://schemas.microsoft.com/office/drawing/2014/main" id="{0E4B8BA4-1A6C-44C8-87F8-6F202E76EAFD}"/>
              </a:ext>
            </a:extLst>
          </p:cNvPr>
          <p:cNvSpPr txBox="1"/>
          <p:nvPr/>
        </p:nvSpPr>
        <p:spPr>
          <a:xfrm>
            <a:off x="248842" y="315255"/>
            <a:ext cx="8361758" cy="738664"/>
          </a:xfrm>
          <a:prstGeom prst="rect">
            <a:avLst/>
          </a:prstGeom>
        </p:spPr>
        <p:txBody>
          <a:bodyPr vert="horz" wrap="square" lIns="0" tIns="0" rIns="0" bIns="0" rtlCol="0">
            <a:spAutoFit/>
          </a:bodyPr>
          <a:lstStyle/>
          <a:p>
            <a:pPr algn="ctr">
              <a:lnSpc>
                <a:spcPct val="100000"/>
              </a:lnSpc>
              <a:spcBef>
                <a:spcPct val="0"/>
              </a:spcBef>
            </a:pPr>
            <a:r>
              <a:rPr lang="en-US" sz="4800" b="1" dirty="0">
                <a:solidFill>
                  <a:srgbClr val="C00000"/>
                </a:solidFill>
                <a:effectLst>
                  <a:outerShdw blurRad="38100" dist="38100" dir="2700000" algn="tl">
                    <a:srgbClr val="000000"/>
                  </a:outerShdw>
                </a:effectLst>
              </a:rPr>
              <a:t>How It Will Work</a:t>
            </a:r>
            <a:endParaRPr sz="4800" b="1" dirty="0">
              <a:solidFill>
                <a:srgbClr val="C00000"/>
              </a:solidFill>
              <a:effectLst>
                <a:outerShdw blurRad="38100" dist="38100" dir="2700000" algn="tl">
                  <a:srgbClr val="000000"/>
                </a:outerShdw>
              </a:effectLst>
            </a:endParaRPr>
          </a:p>
        </p:txBody>
      </p:sp>
      <p:sp>
        <p:nvSpPr>
          <p:cNvPr id="7" name="Content Placeholder 2">
            <a:extLst>
              <a:ext uri="{FF2B5EF4-FFF2-40B4-BE49-F238E27FC236}">
                <a16:creationId xmlns:a16="http://schemas.microsoft.com/office/drawing/2014/main" id="{B18C6B43-7434-4988-AA77-9E70E40ABA7C}"/>
              </a:ext>
            </a:extLst>
          </p:cNvPr>
          <p:cNvSpPr txBox="1">
            <a:spLocks/>
          </p:cNvSpPr>
          <p:nvPr/>
        </p:nvSpPr>
        <p:spPr>
          <a:xfrm>
            <a:off x="543521" y="1219200"/>
            <a:ext cx="8056958" cy="144938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Wingdings" panose="05000000000000000000" pitchFamily="2" charset="2"/>
              <a:buChar char="§"/>
              <a:defRPr sz="3200" kern="1200" baseline="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baseline="0">
                <a:solidFill>
                  <a:schemeClr val="tx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2700" indent="0" algn="ctr">
              <a:spcBef>
                <a:spcPts val="484"/>
              </a:spcBef>
              <a:buNone/>
              <a:tabLst>
                <a:tab pos="355600" algn="l"/>
              </a:tabLst>
            </a:pPr>
            <a:r>
              <a:rPr lang="en-US" spc="-5" dirty="0"/>
              <a:t>Nearly every household will receive </a:t>
            </a:r>
            <a:br>
              <a:rPr lang="en-US" spc="-5" dirty="0"/>
            </a:br>
            <a:r>
              <a:rPr lang="en-US" spc="-5" dirty="0"/>
              <a:t>an invitation to participate from a postal worker or a census worker</a:t>
            </a:r>
            <a:endParaRPr lang="en-US" dirty="0"/>
          </a:p>
        </p:txBody>
      </p:sp>
    </p:spTree>
    <p:extLst>
      <p:ext uri="{BB962C8B-B14F-4D97-AF65-F5344CB8AC3E}">
        <p14:creationId xmlns:p14="http://schemas.microsoft.com/office/powerpoint/2010/main" val="362354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1">
            <a:extLst>
              <a:ext uri="{FF2B5EF4-FFF2-40B4-BE49-F238E27FC236}">
                <a16:creationId xmlns:a16="http://schemas.microsoft.com/office/drawing/2014/main" id="{DAB16503-D775-42E1-BC77-955170ABE3B4}"/>
              </a:ext>
            </a:extLst>
          </p:cNvPr>
          <p:cNvSpPr txBox="1"/>
          <p:nvPr/>
        </p:nvSpPr>
        <p:spPr>
          <a:xfrm>
            <a:off x="248842" y="315255"/>
            <a:ext cx="8361758" cy="738664"/>
          </a:xfrm>
          <a:prstGeom prst="rect">
            <a:avLst/>
          </a:prstGeom>
        </p:spPr>
        <p:txBody>
          <a:bodyPr vert="horz" wrap="square" lIns="0" tIns="0" rIns="0" bIns="0" rtlCol="0">
            <a:spAutoFit/>
          </a:bodyPr>
          <a:lstStyle/>
          <a:p>
            <a:pPr algn="ctr">
              <a:lnSpc>
                <a:spcPct val="100000"/>
              </a:lnSpc>
              <a:spcBef>
                <a:spcPct val="0"/>
              </a:spcBef>
            </a:pPr>
            <a:r>
              <a:rPr lang="en-US" sz="4800" b="1" dirty="0">
                <a:solidFill>
                  <a:srgbClr val="C00000"/>
                </a:solidFill>
                <a:effectLst>
                  <a:outerShdw blurRad="38100" dist="38100" dir="2700000" algn="tl">
                    <a:srgbClr val="000000"/>
                  </a:outerShdw>
                </a:effectLst>
              </a:rPr>
              <a:t>How It Will Work</a:t>
            </a:r>
            <a:endParaRPr sz="4800" b="1" dirty="0">
              <a:solidFill>
                <a:srgbClr val="C00000"/>
              </a:solidFill>
              <a:effectLst>
                <a:outerShdw blurRad="38100" dist="38100" dir="2700000" algn="tl">
                  <a:srgbClr val="000000"/>
                </a:outerShdw>
              </a:effectLst>
            </a:endParaRPr>
          </a:p>
        </p:txBody>
      </p:sp>
      <p:pic>
        <p:nvPicPr>
          <p:cNvPr id="2" name="Picture 1">
            <a:extLst>
              <a:ext uri="{FF2B5EF4-FFF2-40B4-BE49-F238E27FC236}">
                <a16:creationId xmlns:a16="http://schemas.microsoft.com/office/drawing/2014/main" id="{155B5ABB-3C63-43A3-B601-3394317BBF2E}"/>
              </a:ext>
            </a:extLst>
          </p:cNvPr>
          <p:cNvPicPr>
            <a:picLocks noChangeAspect="1"/>
          </p:cNvPicPr>
          <p:nvPr/>
        </p:nvPicPr>
        <p:blipFill rotWithShape="1">
          <a:blip r:embed="rId2"/>
          <a:srcRect l="2418" t="1743" r="6250" b="2839"/>
          <a:stretch/>
        </p:blipFill>
        <p:spPr>
          <a:xfrm>
            <a:off x="2372321" y="1219200"/>
            <a:ext cx="4114800" cy="4876800"/>
          </a:xfrm>
          <a:prstGeom prst="rect">
            <a:avLst/>
          </a:prstGeom>
        </p:spPr>
      </p:pic>
    </p:spTree>
    <p:extLst>
      <p:ext uri="{BB962C8B-B14F-4D97-AF65-F5344CB8AC3E}">
        <p14:creationId xmlns:p14="http://schemas.microsoft.com/office/powerpoint/2010/main" val="4196267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051935-85D6-4AED-B1F9-3FC72D37EDD4}"/>
              </a:ext>
            </a:extLst>
          </p:cNvPr>
          <p:cNvSpPr>
            <a:spLocks noGrp="1"/>
          </p:cNvSpPr>
          <p:nvPr>
            <p:ph idx="1"/>
          </p:nvPr>
        </p:nvSpPr>
        <p:spPr>
          <a:xfrm>
            <a:off x="319200" y="1491597"/>
            <a:ext cx="5360924" cy="2829679"/>
          </a:xfrm>
        </p:spPr>
        <p:txBody>
          <a:bodyPr>
            <a:normAutofit/>
          </a:bodyPr>
          <a:lstStyle/>
          <a:p>
            <a:pPr marL="355600">
              <a:spcBef>
                <a:spcPts val="484"/>
              </a:spcBef>
              <a:buFont typeface="Segoe UI Symbol"/>
              <a:buChar char="▪"/>
              <a:tabLst>
                <a:tab pos="355600" algn="l"/>
              </a:tabLst>
            </a:pPr>
            <a:r>
              <a:rPr lang="en-US" sz="3000" spc="-5" dirty="0"/>
              <a:t>Only aggregate data reported </a:t>
            </a:r>
          </a:p>
          <a:p>
            <a:pPr marL="355600">
              <a:spcBef>
                <a:spcPts val="484"/>
              </a:spcBef>
              <a:buFont typeface="Segoe UI Symbol"/>
              <a:buChar char="▪"/>
              <a:tabLst>
                <a:tab pos="355600" algn="l"/>
              </a:tabLst>
            </a:pPr>
            <a:r>
              <a:rPr lang="en-US" sz="3000" spc="-5" dirty="0"/>
              <a:t>Prohibited by law from releasing personal information to any person or organization (USC, Title 13) *</a:t>
            </a:r>
          </a:p>
          <a:p>
            <a:endParaRPr lang="en-US" dirty="0"/>
          </a:p>
        </p:txBody>
      </p:sp>
      <p:sp>
        <p:nvSpPr>
          <p:cNvPr id="5" name="object 11">
            <a:extLst>
              <a:ext uri="{FF2B5EF4-FFF2-40B4-BE49-F238E27FC236}">
                <a16:creationId xmlns:a16="http://schemas.microsoft.com/office/drawing/2014/main" id="{1B9FF2FD-07B8-4EBF-B13C-28EA783D5774}"/>
              </a:ext>
            </a:extLst>
          </p:cNvPr>
          <p:cNvSpPr txBox="1"/>
          <p:nvPr/>
        </p:nvSpPr>
        <p:spPr>
          <a:xfrm>
            <a:off x="248842" y="315255"/>
            <a:ext cx="8361758" cy="738664"/>
          </a:xfrm>
          <a:prstGeom prst="rect">
            <a:avLst/>
          </a:prstGeom>
        </p:spPr>
        <p:txBody>
          <a:bodyPr vert="horz" wrap="square" lIns="0" tIns="0" rIns="0" bIns="0" rtlCol="0">
            <a:spAutoFit/>
          </a:bodyPr>
          <a:lstStyle/>
          <a:p>
            <a:pPr algn="ctr">
              <a:lnSpc>
                <a:spcPct val="100000"/>
              </a:lnSpc>
              <a:spcBef>
                <a:spcPct val="0"/>
              </a:spcBef>
            </a:pPr>
            <a:r>
              <a:rPr lang="en-US" sz="4800" b="1" dirty="0">
                <a:solidFill>
                  <a:srgbClr val="C00000"/>
                </a:solidFill>
                <a:effectLst>
                  <a:outerShdw blurRad="38100" dist="38100" dir="2700000" algn="tl">
                    <a:srgbClr val="000000"/>
                  </a:outerShdw>
                </a:effectLst>
              </a:rPr>
              <a:t>Private and Confidential</a:t>
            </a:r>
            <a:endParaRPr sz="4800" b="1" dirty="0">
              <a:solidFill>
                <a:srgbClr val="C00000"/>
              </a:solidFill>
              <a:effectLst>
                <a:outerShdw blurRad="38100" dist="38100" dir="2700000" algn="tl">
                  <a:srgbClr val="000000"/>
                </a:outerShdw>
              </a:effectLst>
            </a:endParaRPr>
          </a:p>
        </p:txBody>
      </p:sp>
      <p:sp>
        <p:nvSpPr>
          <p:cNvPr id="7" name="TextBox 6">
            <a:extLst>
              <a:ext uri="{FF2B5EF4-FFF2-40B4-BE49-F238E27FC236}">
                <a16:creationId xmlns:a16="http://schemas.microsoft.com/office/drawing/2014/main" id="{0781FF8E-E936-4F9C-B8AD-CB5993F893F2}"/>
              </a:ext>
            </a:extLst>
          </p:cNvPr>
          <p:cNvSpPr txBox="1"/>
          <p:nvPr/>
        </p:nvSpPr>
        <p:spPr>
          <a:xfrm>
            <a:off x="-9728" y="3951563"/>
            <a:ext cx="8763000" cy="1585049"/>
          </a:xfrm>
          <a:prstGeom prst="rect">
            <a:avLst/>
          </a:prstGeom>
          <a:noFill/>
        </p:spPr>
        <p:txBody>
          <a:bodyPr wrap="square" rtlCol="0">
            <a:spAutoFit/>
          </a:bodyPr>
          <a:lstStyle/>
          <a:p>
            <a:pPr marL="355600">
              <a:spcBef>
                <a:spcPts val="484"/>
              </a:spcBef>
              <a:buFont typeface="Segoe UI Symbol"/>
              <a:buChar char="▪"/>
              <a:tabLst>
                <a:tab pos="355600" algn="l"/>
              </a:tabLst>
            </a:pPr>
            <a:r>
              <a:rPr lang="en-US" sz="3000" spc="-5" dirty="0">
                <a:solidFill>
                  <a:schemeClr val="tx2"/>
                </a:solidFill>
              </a:rPr>
              <a:t>Life-time oath by all Census Bureau employees</a:t>
            </a:r>
          </a:p>
          <a:p>
            <a:pPr marL="355600" marR="136525">
              <a:lnSpc>
                <a:spcPts val="3460"/>
              </a:lnSpc>
              <a:spcBef>
                <a:spcPts val="819"/>
              </a:spcBef>
              <a:buFont typeface="Segoe UI Symbol"/>
              <a:buChar char="▪"/>
              <a:tabLst>
                <a:tab pos="355600" algn="l"/>
              </a:tabLst>
            </a:pPr>
            <a:r>
              <a:rPr lang="en-US" sz="3000" spc="-10" dirty="0">
                <a:solidFill>
                  <a:schemeClr val="tx2"/>
                </a:solidFill>
              </a:rPr>
              <a:t>Penalties </a:t>
            </a:r>
            <a:r>
              <a:rPr lang="en-US" sz="3000" spc="-30" dirty="0">
                <a:solidFill>
                  <a:schemeClr val="tx2"/>
                </a:solidFill>
              </a:rPr>
              <a:t>for </a:t>
            </a:r>
            <a:r>
              <a:rPr lang="en-US" sz="3000" spc="-10" dirty="0">
                <a:solidFill>
                  <a:schemeClr val="tx2"/>
                </a:solidFill>
              </a:rPr>
              <a:t>wrongful disclosure: u</a:t>
            </a:r>
            <a:r>
              <a:rPr lang="en-US" sz="3000" dirty="0">
                <a:solidFill>
                  <a:schemeClr val="tx2"/>
                </a:solidFill>
              </a:rPr>
              <a:t>p </a:t>
            </a:r>
            <a:r>
              <a:rPr lang="en-US" sz="3000" spc="-25" dirty="0">
                <a:solidFill>
                  <a:schemeClr val="tx2"/>
                </a:solidFill>
              </a:rPr>
              <a:t>to </a:t>
            </a:r>
            <a:r>
              <a:rPr lang="en-US" sz="3000" dirty="0">
                <a:solidFill>
                  <a:schemeClr val="tx2"/>
                </a:solidFill>
              </a:rPr>
              <a:t>5 </a:t>
            </a:r>
            <a:r>
              <a:rPr lang="en-US" sz="3000" spc="-20" dirty="0">
                <a:solidFill>
                  <a:schemeClr val="tx2"/>
                </a:solidFill>
              </a:rPr>
              <a:t>years</a:t>
            </a:r>
            <a:br>
              <a:rPr lang="en-US" sz="3000" spc="-20" dirty="0">
                <a:solidFill>
                  <a:schemeClr val="tx2"/>
                </a:solidFill>
              </a:rPr>
            </a:br>
            <a:r>
              <a:rPr lang="en-US" sz="3000" spc="-20" dirty="0">
                <a:solidFill>
                  <a:schemeClr val="tx2"/>
                </a:solidFill>
              </a:rPr>
              <a:t>    </a:t>
            </a:r>
            <a:r>
              <a:rPr lang="en-US" sz="3000" spc="-5" dirty="0">
                <a:solidFill>
                  <a:schemeClr val="tx2"/>
                </a:solidFill>
              </a:rPr>
              <a:t>imprisonment and/or </a:t>
            </a:r>
            <a:r>
              <a:rPr lang="en-US" sz="3000" dirty="0">
                <a:solidFill>
                  <a:schemeClr val="tx2"/>
                </a:solidFill>
              </a:rPr>
              <a:t>a </a:t>
            </a:r>
            <a:r>
              <a:rPr lang="en-US" sz="3000" spc="-5" dirty="0">
                <a:solidFill>
                  <a:schemeClr val="tx2"/>
                </a:solidFill>
              </a:rPr>
              <a:t>fine of</a:t>
            </a:r>
            <a:r>
              <a:rPr lang="en-US" sz="3000" spc="30" dirty="0">
                <a:solidFill>
                  <a:schemeClr val="tx2"/>
                </a:solidFill>
              </a:rPr>
              <a:t> </a:t>
            </a:r>
            <a:r>
              <a:rPr lang="en-US" sz="3000" spc="-5" dirty="0">
                <a:solidFill>
                  <a:schemeClr val="tx2"/>
                </a:solidFill>
              </a:rPr>
              <a:t>$250,000</a:t>
            </a:r>
            <a:endParaRPr lang="en-US" sz="3000" dirty="0">
              <a:solidFill>
                <a:schemeClr val="tx2"/>
              </a:solidFill>
            </a:endParaRPr>
          </a:p>
        </p:txBody>
      </p:sp>
      <p:pic>
        <p:nvPicPr>
          <p:cNvPr id="2" name="Picture 1">
            <a:extLst>
              <a:ext uri="{FF2B5EF4-FFF2-40B4-BE49-F238E27FC236}">
                <a16:creationId xmlns:a16="http://schemas.microsoft.com/office/drawing/2014/main" id="{39A5E991-F391-4153-BB73-0D9ABE097644}"/>
              </a:ext>
            </a:extLst>
          </p:cNvPr>
          <p:cNvPicPr>
            <a:picLocks noChangeAspect="1"/>
          </p:cNvPicPr>
          <p:nvPr/>
        </p:nvPicPr>
        <p:blipFill>
          <a:blip r:embed="rId2"/>
          <a:stretch>
            <a:fillRect/>
          </a:stretch>
        </p:blipFill>
        <p:spPr>
          <a:xfrm>
            <a:off x="5680124" y="1343453"/>
            <a:ext cx="3250666" cy="2588736"/>
          </a:xfrm>
          <a:prstGeom prst="rect">
            <a:avLst/>
          </a:prstGeom>
        </p:spPr>
      </p:pic>
    </p:spTree>
    <p:extLst>
      <p:ext uri="{BB962C8B-B14F-4D97-AF65-F5344CB8AC3E}">
        <p14:creationId xmlns:p14="http://schemas.microsoft.com/office/powerpoint/2010/main" val="2510076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27E3F80-5F4E-4E2A-8322-19A252AAE3D9}"/>
              </a:ext>
            </a:extLst>
          </p:cNvPr>
          <p:cNvSpPr txBox="1">
            <a:spLocks noGrp="1"/>
          </p:cNvSpPr>
          <p:nvPr>
            <p:ph type="title"/>
          </p:nvPr>
        </p:nvSpPr>
        <p:spPr>
          <a:xfrm>
            <a:off x="457200" y="15707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r>
              <a:rPr lang="en-US" sz="4800" dirty="0">
                <a:solidFill>
                  <a:srgbClr val="C00000"/>
                </a:solidFill>
                <a:effectLst>
                  <a:outerShdw blurRad="38100" dist="38100" dir="2700000" algn="tl">
                    <a:srgbClr val="000000"/>
                  </a:outerShdw>
                </a:effectLst>
                <a:latin typeface="+mn-lt"/>
                <a:ea typeface="+mn-ea"/>
                <a:cs typeface="+mn-cs"/>
              </a:rPr>
              <a:t>Working Together</a:t>
            </a:r>
            <a:endParaRPr lang="en-US" sz="3200" dirty="0">
              <a:solidFill>
                <a:srgbClr val="C00000"/>
              </a:solidFill>
              <a:effectLst>
                <a:outerShdw blurRad="38100" dist="38100" dir="2700000" algn="tl">
                  <a:srgbClr val="000000"/>
                </a:outerShdw>
              </a:effectLst>
              <a:latin typeface="+mn-lt"/>
              <a:ea typeface="+mn-ea"/>
              <a:cs typeface="+mn-cs"/>
            </a:endParaRPr>
          </a:p>
        </p:txBody>
      </p:sp>
      <p:sp>
        <p:nvSpPr>
          <p:cNvPr id="6" name="object 3">
            <a:extLst>
              <a:ext uri="{FF2B5EF4-FFF2-40B4-BE49-F238E27FC236}">
                <a16:creationId xmlns:a16="http://schemas.microsoft.com/office/drawing/2014/main" id="{60509E69-D536-451C-B0FF-D17BF578A402}"/>
              </a:ext>
            </a:extLst>
          </p:cNvPr>
          <p:cNvSpPr txBox="1"/>
          <p:nvPr/>
        </p:nvSpPr>
        <p:spPr>
          <a:xfrm>
            <a:off x="152400" y="1270253"/>
            <a:ext cx="7517295" cy="4313617"/>
          </a:xfrm>
          <a:prstGeom prst="rect">
            <a:avLst/>
          </a:prstGeom>
        </p:spPr>
        <p:txBody>
          <a:bodyPr vert="horz" wrap="square" lIns="0" tIns="0" rIns="0" bIns="0" rtlCol="0">
            <a:spAutoFit/>
          </a:bodyPr>
          <a:lstStyle/>
          <a:p>
            <a:pPr lvl="1">
              <a:spcBef>
                <a:spcPts val="5"/>
              </a:spcBef>
            </a:pPr>
            <a:endParaRPr sz="2063" dirty="0">
              <a:latin typeface="Times New Roman"/>
              <a:cs typeface="Times New Roman"/>
            </a:endParaRPr>
          </a:p>
          <a:p>
            <a:pPr marL="475774" marR="374809" lvl="1">
              <a:lnSpc>
                <a:spcPct val="80000"/>
              </a:lnSpc>
              <a:tabLst>
                <a:tab pos="232410" algn="l"/>
              </a:tabLst>
            </a:pPr>
            <a:r>
              <a:rPr sz="2400" b="1" spc="-53" dirty="0">
                <a:solidFill>
                  <a:srgbClr val="C00000"/>
                </a:solidFill>
                <a:latin typeface="Calibri"/>
                <a:cs typeface="Calibri"/>
              </a:rPr>
              <a:t>E</a:t>
            </a:r>
            <a:r>
              <a:rPr sz="2400" b="1" spc="-23" dirty="0">
                <a:solidFill>
                  <a:srgbClr val="C00000"/>
                </a:solidFill>
                <a:latin typeface="Calibri"/>
                <a:cs typeface="Calibri"/>
              </a:rPr>
              <a:t>duc</a:t>
            </a:r>
            <a:r>
              <a:rPr sz="2400" b="1" spc="-45" dirty="0">
                <a:solidFill>
                  <a:srgbClr val="C00000"/>
                </a:solidFill>
                <a:latin typeface="Calibri"/>
                <a:cs typeface="Calibri"/>
              </a:rPr>
              <a:t>a</a:t>
            </a:r>
            <a:r>
              <a:rPr sz="2400" b="1" spc="-41" dirty="0">
                <a:solidFill>
                  <a:srgbClr val="C00000"/>
                </a:solidFill>
                <a:latin typeface="Calibri"/>
                <a:cs typeface="Calibri"/>
              </a:rPr>
              <a:t>t</a:t>
            </a:r>
            <a:r>
              <a:rPr sz="2400" b="1" spc="-11" dirty="0">
                <a:solidFill>
                  <a:srgbClr val="C00000"/>
                </a:solidFill>
                <a:latin typeface="Calibri"/>
                <a:cs typeface="Calibri"/>
              </a:rPr>
              <a:t>e</a:t>
            </a:r>
            <a:r>
              <a:rPr sz="2400" b="1" spc="4" dirty="0">
                <a:solidFill>
                  <a:srgbClr val="C00000"/>
                </a:solidFill>
                <a:latin typeface="Calibri"/>
                <a:cs typeface="Calibri"/>
              </a:rPr>
              <a:t> </a:t>
            </a:r>
            <a:r>
              <a:rPr sz="2400" dirty="0">
                <a:solidFill>
                  <a:schemeClr val="tx2"/>
                </a:solidFill>
              </a:rPr>
              <a:t>people about the 2020</a:t>
            </a:r>
            <a:r>
              <a:rPr lang="en-US" sz="2400" dirty="0">
                <a:solidFill>
                  <a:schemeClr val="tx2"/>
                </a:solidFill>
              </a:rPr>
              <a:t> </a:t>
            </a:r>
            <a:r>
              <a:rPr sz="2400" dirty="0">
                <a:solidFill>
                  <a:schemeClr val="tx2"/>
                </a:solidFill>
              </a:rPr>
              <a:t>Census and foster cooperation with enumerators</a:t>
            </a:r>
          </a:p>
          <a:p>
            <a:pPr lvl="1">
              <a:spcBef>
                <a:spcPts val="39"/>
              </a:spcBef>
              <a:buFont typeface="Arial"/>
              <a:buChar char="•"/>
            </a:pPr>
            <a:endParaRPr sz="2400" dirty="0">
              <a:latin typeface="Times New Roman"/>
              <a:cs typeface="Times New Roman"/>
            </a:endParaRPr>
          </a:p>
          <a:p>
            <a:pPr marL="475774" marR="374809" lvl="1">
              <a:lnSpc>
                <a:spcPct val="80000"/>
              </a:lnSpc>
              <a:tabLst>
                <a:tab pos="232410" algn="l"/>
              </a:tabLst>
            </a:pPr>
            <a:r>
              <a:rPr sz="2400" b="1" spc="-23" dirty="0">
                <a:solidFill>
                  <a:srgbClr val="C00000"/>
                </a:solidFill>
                <a:latin typeface="Calibri"/>
                <a:cs typeface="Calibri"/>
              </a:rPr>
              <a:t>Enc</a:t>
            </a:r>
            <a:r>
              <a:rPr sz="2400" b="1" spc="-26" dirty="0">
                <a:solidFill>
                  <a:srgbClr val="C00000"/>
                </a:solidFill>
                <a:latin typeface="Calibri"/>
                <a:cs typeface="Calibri"/>
              </a:rPr>
              <a:t>o</a:t>
            </a:r>
            <a:r>
              <a:rPr sz="2400" b="1" spc="-23" dirty="0">
                <a:solidFill>
                  <a:srgbClr val="C00000"/>
                </a:solidFill>
                <a:latin typeface="Calibri"/>
                <a:cs typeface="Calibri"/>
              </a:rPr>
              <a:t>u</a:t>
            </a:r>
            <a:r>
              <a:rPr sz="2400" b="1" spc="-56" dirty="0">
                <a:solidFill>
                  <a:srgbClr val="C00000"/>
                </a:solidFill>
                <a:latin typeface="Calibri"/>
                <a:cs typeface="Calibri"/>
              </a:rPr>
              <a:t>r</a:t>
            </a:r>
            <a:r>
              <a:rPr sz="2400" b="1" spc="-26" dirty="0">
                <a:solidFill>
                  <a:srgbClr val="C00000"/>
                </a:solidFill>
                <a:latin typeface="Calibri"/>
                <a:cs typeface="Calibri"/>
              </a:rPr>
              <a:t>a</a:t>
            </a:r>
            <a:r>
              <a:rPr sz="2400" b="1" spc="-38" dirty="0">
                <a:solidFill>
                  <a:srgbClr val="C00000"/>
                </a:solidFill>
                <a:latin typeface="Calibri"/>
                <a:cs typeface="Calibri"/>
              </a:rPr>
              <a:t>g</a:t>
            </a:r>
            <a:r>
              <a:rPr sz="2400" b="1" spc="-11" dirty="0">
                <a:solidFill>
                  <a:srgbClr val="C00000"/>
                </a:solidFill>
                <a:latin typeface="Calibri"/>
                <a:cs typeface="Calibri"/>
              </a:rPr>
              <a:t>e</a:t>
            </a:r>
            <a:r>
              <a:rPr sz="2400" b="1" spc="4" dirty="0">
                <a:solidFill>
                  <a:srgbClr val="C00000"/>
                </a:solidFill>
                <a:latin typeface="Calibri"/>
                <a:cs typeface="Calibri"/>
              </a:rPr>
              <a:t> </a:t>
            </a:r>
            <a:r>
              <a:rPr sz="2400" dirty="0">
                <a:solidFill>
                  <a:schemeClr val="tx2"/>
                </a:solidFill>
              </a:rPr>
              <a:t>people to</a:t>
            </a:r>
            <a:br>
              <a:rPr lang="en-US" sz="2400" dirty="0">
                <a:solidFill>
                  <a:schemeClr val="tx2"/>
                </a:solidFill>
              </a:rPr>
            </a:br>
            <a:r>
              <a:rPr sz="2400" dirty="0">
                <a:solidFill>
                  <a:schemeClr val="tx2"/>
                </a:solidFill>
              </a:rPr>
              <a:t>self-respond</a:t>
            </a:r>
          </a:p>
          <a:p>
            <a:pPr lvl="1">
              <a:spcBef>
                <a:spcPts val="38"/>
              </a:spcBef>
              <a:buFont typeface="Arial"/>
              <a:buChar char="•"/>
            </a:pPr>
            <a:endParaRPr sz="2400" dirty="0">
              <a:latin typeface="Times New Roman"/>
              <a:cs typeface="Times New Roman"/>
            </a:endParaRPr>
          </a:p>
          <a:p>
            <a:pPr marL="475774" marR="374809" lvl="1">
              <a:lnSpc>
                <a:spcPct val="80000"/>
              </a:lnSpc>
              <a:tabLst>
                <a:tab pos="232410" algn="l"/>
              </a:tabLst>
            </a:pPr>
            <a:r>
              <a:rPr sz="2400" b="1" spc="-23" dirty="0">
                <a:solidFill>
                  <a:srgbClr val="C00000"/>
                </a:solidFill>
                <a:latin typeface="Calibri"/>
                <a:cs typeface="Calibri"/>
              </a:rPr>
              <a:t>En</a:t>
            </a:r>
            <a:r>
              <a:rPr sz="2400" b="1" spc="-45" dirty="0">
                <a:solidFill>
                  <a:srgbClr val="C00000"/>
                </a:solidFill>
                <a:latin typeface="Calibri"/>
                <a:cs typeface="Calibri"/>
              </a:rPr>
              <a:t>g</a:t>
            </a:r>
            <a:r>
              <a:rPr sz="2400" b="1" spc="-26" dirty="0">
                <a:solidFill>
                  <a:srgbClr val="C00000"/>
                </a:solidFill>
                <a:latin typeface="Calibri"/>
                <a:cs typeface="Calibri"/>
              </a:rPr>
              <a:t>a</a:t>
            </a:r>
            <a:r>
              <a:rPr sz="2400" b="1" spc="-38" dirty="0">
                <a:solidFill>
                  <a:srgbClr val="C00000"/>
                </a:solidFill>
                <a:latin typeface="Calibri"/>
                <a:cs typeface="Calibri"/>
              </a:rPr>
              <a:t>g</a:t>
            </a:r>
            <a:r>
              <a:rPr sz="2400" b="1" spc="-11" dirty="0">
                <a:solidFill>
                  <a:srgbClr val="C00000"/>
                </a:solidFill>
                <a:latin typeface="Calibri"/>
                <a:cs typeface="Calibri"/>
              </a:rPr>
              <a:t>e</a:t>
            </a:r>
            <a:r>
              <a:rPr sz="2400" b="1" spc="-15" dirty="0">
                <a:solidFill>
                  <a:srgbClr val="C00000"/>
                </a:solidFill>
                <a:latin typeface="Calibri"/>
                <a:cs typeface="Calibri"/>
              </a:rPr>
              <a:t> </a:t>
            </a:r>
            <a:r>
              <a:rPr sz="2400" dirty="0">
                <a:solidFill>
                  <a:schemeClr val="tx2"/>
                </a:solidFill>
              </a:rPr>
              <a:t>organizations</a:t>
            </a:r>
            <a:br>
              <a:rPr lang="en-US" sz="2400" dirty="0">
                <a:solidFill>
                  <a:schemeClr val="tx2"/>
                </a:solidFill>
              </a:rPr>
            </a:br>
            <a:r>
              <a:rPr sz="2400" dirty="0">
                <a:solidFill>
                  <a:schemeClr val="tx2"/>
                </a:solidFill>
              </a:rPr>
              <a:t>to reach out to </a:t>
            </a:r>
            <a:br>
              <a:rPr lang="en-US" sz="2400" dirty="0">
                <a:solidFill>
                  <a:schemeClr val="tx2"/>
                </a:solidFill>
              </a:rPr>
            </a:br>
            <a:r>
              <a:rPr sz="2400" dirty="0">
                <a:solidFill>
                  <a:schemeClr val="tx2"/>
                </a:solidFill>
              </a:rPr>
              <a:t>hard</a:t>
            </a:r>
            <a:r>
              <a:rPr lang="en-US" sz="2400" dirty="0">
                <a:solidFill>
                  <a:schemeClr val="tx2"/>
                </a:solidFill>
              </a:rPr>
              <a:t>-</a:t>
            </a:r>
            <a:r>
              <a:rPr sz="2400" dirty="0">
                <a:solidFill>
                  <a:schemeClr val="tx2"/>
                </a:solidFill>
              </a:rPr>
              <a:t>to</a:t>
            </a:r>
            <a:r>
              <a:rPr lang="en-US" sz="2400" dirty="0">
                <a:solidFill>
                  <a:schemeClr val="tx2"/>
                </a:solidFill>
              </a:rPr>
              <a:t>-</a:t>
            </a:r>
            <a:r>
              <a:rPr sz="2400" dirty="0">
                <a:solidFill>
                  <a:schemeClr val="tx2"/>
                </a:solidFill>
              </a:rPr>
              <a:t>count groups </a:t>
            </a:r>
            <a:br>
              <a:rPr lang="en-US" sz="2400" dirty="0">
                <a:solidFill>
                  <a:schemeClr val="tx2"/>
                </a:solidFill>
              </a:rPr>
            </a:br>
            <a:r>
              <a:rPr sz="2400" dirty="0">
                <a:solidFill>
                  <a:schemeClr val="tx2"/>
                </a:solidFill>
              </a:rPr>
              <a:t>and those who </a:t>
            </a:r>
            <a:br>
              <a:rPr lang="en-US" sz="2400" dirty="0">
                <a:solidFill>
                  <a:schemeClr val="tx2"/>
                </a:solidFill>
              </a:rPr>
            </a:br>
            <a:r>
              <a:rPr sz="2400" dirty="0">
                <a:solidFill>
                  <a:schemeClr val="tx2"/>
                </a:solidFill>
              </a:rPr>
              <a:t>aren’t motivated to </a:t>
            </a:r>
            <a:br>
              <a:rPr lang="en-US" sz="2400" dirty="0">
                <a:solidFill>
                  <a:schemeClr val="tx2"/>
                </a:solidFill>
              </a:rPr>
            </a:br>
            <a:r>
              <a:rPr sz="2400" dirty="0">
                <a:solidFill>
                  <a:schemeClr val="tx2"/>
                </a:solidFill>
              </a:rPr>
              <a:t>respond to the </a:t>
            </a:r>
            <a:br>
              <a:rPr lang="en-US" sz="2400" dirty="0">
                <a:solidFill>
                  <a:schemeClr val="tx2"/>
                </a:solidFill>
              </a:rPr>
            </a:br>
            <a:r>
              <a:rPr sz="2400" dirty="0">
                <a:solidFill>
                  <a:schemeClr val="tx2"/>
                </a:solidFill>
              </a:rPr>
              <a:t>national campaign</a:t>
            </a:r>
          </a:p>
        </p:txBody>
      </p:sp>
      <p:pic>
        <p:nvPicPr>
          <p:cNvPr id="2" name="Picture 1">
            <a:extLst>
              <a:ext uri="{FF2B5EF4-FFF2-40B4-BE49-F238E27FC236}">
                <a16:creationId xmlns:a16="http://schemas.microsoft.com/office/drawing/2014/main" id="{3BB660B4-7109-4DE7-84B0-D6877022F002}"/>
              </a:ext>
            </a:extLst>
          </p:cNvPr>
          <p:cNvPicPr>
            <a:picLocks noChangeAspect="1"/>
          </p:cNvPicPr>
          <p:nvPr/>
        </p:nvPicPr>
        <p:blipFill>
          <a:blip r:embed="rId2"/>
          <a:stretch>
            <a:fillRect/>
          </a:stretch>
        </p:blipFill>
        <p:spPr>
          <a:xfrm>
            <a:off x="3657600" y="2514600"/>
            <a:ext cx="5143500" cy="3371850"/>
          </a:xfrm>
          <a:prstGeom prst="rect">
            <a:avLst/>
          </a:prstGeom>
        </p:spPr>
      </p:pic>
    </p:spTree>
    <p:extLst>
      <p:ext uri="{BB962C8B-B14F-4D97-AF65-F5344CB8AC3E}">
        <p14:creationId xmlns:p14="http://schemas.microsoft.com/office/powerpoint/2010/main" val="2828997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2CCDCE-6233-48AE-94F2-F91C4F0CD051}"/>
              </a:ext>
            </a:extLst>
          </p:cNvPr>
          <p:cNvSpPr>
            <a:spLocks noGrp="1"/>
          </p:cNvSpPr>
          <p:nvPr>
            <p:ph idx="1"/>
          </p:nvPr>
        </p:nvSpPr>
        <p:spPr>
          <a:xfrm>
            <a:off x="440635" y="1447800"/>
            <a:ext cx="8229600" cy="4525963"/>
          </a:xfrm>
        </p:spPr>
        <p:txBody>
          <a:bodyPr/>
          <a:lstStyle/>
          <a:p>
            <a:r>
              <a:rPr lang="en-US" dirty="0"/>
              <a:t>Foreign-born/Immigrants</a:t>
            </a:r>
          </a:p>
          <a:p>
            <a:r>
              <a:rPr lang="en-US" dirty="0"/>
              <a:t>Children younger than 5</a:t>
            </a:r>
          </a:p>
          <a:p>
            <a:r>
              <a:rPr lang="en-US" dirty="0"/>
              <a:t>Seniors</a:t>
            </a:r>
          </a:p>
          <a:p>
            <a:r>
              <a:rPr lang="en-US" dirty="0"/>
              <a:t>Homeless</a:t>
            </a:r>
          </a:p>
          <a:p>
            <a:r>
              <a:rPr lang="en-US" dirty="0"/>
              <a:t>Migrant workers</a:t>
            </a:r>
          </a:p>
          <a:p>
            <a:r>
              <a:rPr lang="en-US" dirty="0"/>
              <a:t>Renters</a:t>
            </a:r>
          </a:p>
          <a:p>
            <a:r>
              <a:rPr lang="en-US" dirty="0"/>
              <a:t>Low internet access</a:t>
            </a:r>
          </a:p>
          <a:p>
            <a:pPr marL="0" indent="0">
              <a:buNone/>
            </a:pPr>
            <a:endParaRPr lang="en-US" dirty="0"/>
          </a:p>
        </p:txBody>
      </p:sp>
      <p:sp>
        <p:nvSpPr>
          <p:cNvPr id="5" name="Title 1">
            <a:extLst>
              <a:ext uri="{FF2B5EF4-FFF2-40B4-BE49-F238E27FC236}">
                <a16:creationId xmlns:a16="http://schemas.microsoft.com/office/drawing/2014/main" id="{DFCE854F-5B38-40D1-B4F8-C6DE997652CB}"/>
              </a:ext>
            </a:extLst>
          </p:cNvPr>
          <p:cNvSpPr txBox="1">
            <a:spLocks/>
          </p:cNvSpPr>
          <p:nvPr/>
        </p:nvSpPr>
        <p:spPr>
          <a:xfrm>
            <a:off x="457200" y="136525"/>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r>
              <a:rPr lang="en-US" sz="4800" dirty="0">
                <a:solidFill>
                  <a:srgbClr val="C00000"/>
                </a:solidFill>
                <a:effectLst>
                  <a:outerShdw blurRad="38100" dist="38100" dir="2700000" algn="tl">
                    <a:srgbClr val="000000"/>
                  </a:outerShdw>
                </a:effectLst>
                <a:latin typeface="+mn-lt"/>
                <a:ea typeface="+mn-ea"/>
                <a:cs typeface="+mn-cs"/>
              </a:rPr>
              <a:t>Hard-to-Count Populations</a:t>
            </a:r>
          </a:p>
        </p:txBody>
      </p:sp>
      <p:pic>
        <p:nvPicPr>
          <p:cNvPr id="6" name="Picture 5">
            <a:extLst>
              <a:ext uri="{FF2B5EF4-FFF2-40B4-BE49-F238E27FC236}">
                <a16:creationId xmlns:a16="http://schemas.microsoft.com/office/drawing/2014/main" id="{0C785A0E-EC60-46D7-8373-5F0E56723C01}"/>
              </a:ext>
            </a:extLst>
          </p:cNvPr>
          <p:cNvPicPr>
            <a:picLocks noChangeAspect="1"/>
          </p:cNvPicPr>
          <p:nvPr/>
        </p:nvPicPr>
        <p:blipFill>
          <a:blip r:embed="rId2"/>
          <a:stretch>
            <a:fillRect/>
          </a:stretch>
        </p:blipFill>
        <p:spPr>
          <a:xfrm>
            <a:off x="4191000" y="2667000"/>
            <a:ext cx="4772541" cy="3141111"/>
          </a:xfrm>
          <a:prstGeom prst="rect">
            <a:avLst/>
          </a:prstGeom>
        </p:spPr>
      </p:pic>
    </p:spTree>
    <p:extLst>
      <p:ext uri="{BB962C8B-B14F-4D97-AF65-F5344CB8AC3E}">
        <p14:creationId xmlns:p14="http://schemas.microsoft.com/office/powerpoint/2010/main" val="3968757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ACB0B7C-6B1A-4A56-AF70-F36F61605F33}"/>
              </a:ext>
            </a:extLst>
          </p:cNvPr>
          <p:cNvSpPr txBox="1">
            <a:spLocks/>
          </p:cNvSpPr>
          <p:nvPr/>
        </p:nvSpPr>
        <p:spPr>
          <a:xfrm>
            <a:off x="0" y="73295"/>
            <a:ext cx="4953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r>
              <a:rPr lang="en-US" sz="4800" dirty="0">
                <a:solidFill>
                  <a:srgbClr val="C00000"/>
                </a:solidFill>
                <a:effectLst>
                  <a:outerShdw blurRad="38100" dist="38100" dir="2700000" algn="tl">
                    <a:srgbClr val="000000"/>
                  </a:outerShdw>
                </a:effectLst>
                <a:latin typeface="+mn-lt"/>
                <a:ea typeface="+mn-ea"/>
                <a:cs typeface="+mn-cs"/>
              </a:rPr>
              <a:t>ROAM</a:t>
            </a:r>
          </a:p>
        </p:txBody>
      </p:sp>
      <p:pic>
        <p:nvPicPr>
          <p:cNvPr id="6" name="Picture Placeholder 14">
            <a:extLst>
              <a:ext uri="{FF2B5EF4-FFF2-40B4-BE49-F238E27FC236}">
                <a16:creationId xmlns:a16="http://schemas.microsoft.com/office/drawing/2014/main" id="{BBF9152F-F905-4B2B-9F7C-D24D2E03601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87" r="-387"/>
          <a:stretch/>
        </p:blipFill>
        <p:spPr>
          <a:xfrm>
            <a:off x="4283765" y="304800"/>
            <a:ext cx="4582282" cy="4525963"/>
          </a:xfrm>
        </p:spPr>
      </p:pic>
      <p:sp>
        <p:nvSpPr>
          <p:cNvPr id="7" name="Content Placeholder 2">
            <a:extLst>
              <a:ext uri="{FF2B5EF4-FFF2-40B4-BE49-F238E27FC236}">
                <a16:creationId xmlns:a16="http://schemas.microsoft.com/office/drawing/2014/main" id="{6411F152-B03E-4E7A-A623-F2691E314609}"/>
              </a:ext>
            </a:extLst>
          </p:cNvPr>
          <p:cNvSpPr txBox="1">
            <a:spLocks/>
          </p:cNvSpPr>
          <p:nvPr/>
        </p:nvSpPr>
        <p:spPr>
          <a:xfrm>
            <a:off x="277953" y="1279525"/>
            <a:ext cx="3826565"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Wingdings" panose="05000000000000000000" pitchFamily="2" charset="2"/>
              <a:buChar char="§"/>
              <a:defRPr sz="3200" kern="1200" baseline="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baseline="0">
                <a:solidFill>
                  <a:schemeClr val="tx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Response Outreach Area Mapper</a:t>
            </a:r>
          </a:p>
          <a:p>
            <a:r>
              <a:rPr lang="en-US" dirty="0"/>
              <a:t>Public application that displays characteristics of hard-to-count area</a:t>
            </a:r>
          </a:p>
          <a:p>
            <a:r>
              <a:rPr lang="en-US" dirty="0"/>
              <a:t>Census tract level</a:t>
            </a:r>
          </a:p>
          <a:p>
            <a:endParaRPr lang="en-US" dirty="0"/>
          </a:p>
          <a:p>
            <a:pPr marL="0" indent="0">
              <a:buFont typeface="Wingdings" panose="05000000000000000000" pitchFamily="2" charset="2"/>
              <a:buNone/>
            </a:pPr>
            <a:endParaRPr lang="en-US" dirty="0"/>
          </a:p>
        </p:txBody>
      </p:sp>
      <p:sp>
        <p:nvSpPr>
          <p:cNvPr id="8" name="Content Placeholder 2">
            <a:extLst>
              <a:ext uri="{FF2B5EF4-FFF2-40B4-BE49-F238E27FC236}">
                <a16:creationId xmlns:a16="http://schemas.microsoft.com/office/drawing/2014/main" id="{F6E33CA6-1F3A-43F9-9B77-4DDC43341917}"/>
              </a:ext>
            </a:extLst>
          </p:cNvPr>
          <p:cNvSpPr txBox="1">
            <a:spLocks/>
          </p:cNvSpPr>
          <p:nvPr/>
        </p:nvSpPr>
        <p:spPr>
          <a:xfrm>
            <a:off x="2200963" y="5197475"/>
            <a:ext cx="5190437"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Wingdings" panose="05000000000000000000" pitchFamily="2" charset="2"/>
              <a:buChar char="§"/>
              <a:defRPr sz="3200" kern="1200" baseline="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baseline="0">
                <a:solidFill>
                  <a:schemeClr val="tx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www.census.gov/roam</a:t>
            </a:r>
          </a:p>
          <a:p>
            <a:pPr marL="0" indent="0">
              <a:buFont typeface="Wingdings" panose="05000000000000000000" pitchFamily="2" charset="2"/>
              <a:buNone/>
            </a:pPr>
            <a:endParaRPr lang="en-US" dirty="0"/>
          </a:p>
        </p:txBody>
      </p:sp>
    </p:spTree>
    <p:extLst>
      <p:ext uri="{BB962C8B-B14F-4D97-AF65-F5344CB8AC3E}">
        <p14:creationId xmlns:p14="http://schemas.microsoft.com/office/powerpoint/2010/main" val="2617095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800E6D8-AB99-419C-A078-FD6C56D88971}"/>
              </a:ext>
            </a:extLst>
          </p:cNvPr>
          <p:cNvSpPr txBox="1">
            <a:spLocks/>
          </p:cNvSpPr>
          <p:nvPr/>
        </p:nvSpPr>
        <p:spPr>
          <a:xfrm>
            <a:off x="457200" y="136525"/>
            <a:ext cx="8229600" cy="12350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r>
              <a:rPr lang="en-US" sz="4800" dirty="0">
                <a:solidFill>
                  <a:srgbClr val="C00000"/>
                </a:solidFill>
                <a:effectLst>
                  <a:outerShdw blurRad="38100" dist="38100" dir="2700000" algn="tl">
                    <a:srgbClr val="000000"/>
                  </a:outerShdw>
                </a:effectLst>
                <a:latin typeface="+mn-lt"/>
                <a:ea typeface="+mn-ea"/>
                <a:cs typeface="+mn-cs"/>
              </a:rPr>
              <a:t>ROAM :  Pierce County</a:t>
            </a:r>
          </a:p>
        </p:txBody>
      </p:sp>
      <p:pic>
        <p:nvPicPr>
          <p:cNvPr id="2" name="Picture 1">
            <a:extLst>
              <a:ext uri="{FF2B5EF4-FFF2-40B4-BE49-F238E27FC236}">
                <a16:creationId xmlns:a16="http://schemas.microsoft.com/office/drawing/2014/main" id="{19E17E6E-CE4F-467A-82DC-270C3728E8B6}"/>
              </a:ext>
            </a:extLst>
          </p:cNvPr>
          <p:cNvPicPr>
            <a:picLocks noChangeAspect="1"/>
          </p:cNvPicPr>
          <p:nvPr/>
        </p:nvPicPr>
        <p:blipFill>
          <a:blip r:embed="rId2"/>
          <a:stretch>
            <a:fillRect/>
          </a:stretch>
        </p:blipFill>
        <p:spPr>
          <a:xfrm>
            <a:off x="1295400" y="1219200"/>
            <a:ext cx="6858000" cy="5015552"/>
          </a:xfrm>
          <a:prstGeom prst="rect">
            <a:avLst/>
          </a:prstGeom>
        </p:spPr>
      </p:pic>
    </p:spTree>
    <p:extLst>
      <p:ext uri="{BB962C8B-B14F-4D97-AF65-F5344CB8AC3E}">
        <p14:creationId xmlns:p14="http://schemas.microsoft.com/office/powerpoint/2010/main" val="1143403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C82A6F-B002-421C-99C4-2CFF1DD48D09}"/>
              </a:ext>
            </a:extLst>
          </p:cNvPr>
          <p:cNvSpPr/>
          <p:nvPr/>
        </p:nvSpPr>
        <p:spPr>
          <a:xfrm>
            <a:off x="2895600" y="136525"/>
            <a:ext cx="3803515" cy="830997"/>
          </a:xfrm>
          <a:prstGeom prst="rect">
            <a:avLst/>
          </a:prstGeom>
        </p:spPr>
        <p:txBody>
          <a:bodyPr wrap="square">
            <a:spAutoFit/>
          </a:bodyPr>
          <a:lstStyle/>
          <a:p>
            <a:r>
              <a:rPr lang="en-US" sz="4800" dirty="0">
                <a:solidFill>
                  <a:srgbClr val="C00000"/>
                </a:solidFill>
                <a:effectLst>
                  <a:outerShdw blurRad="38100" dist="38100" dir="2700000" algn="tl">
                    <a:srgbClr val="000000"/>
                  </a:outerShdw>
                </a:effectLst>
              </a:rPr>
              <a:t>ROAM Data</a:t>
            </a:r>
          </a:p>
        </p:txBody>
      </p:sp>
      <p:pic>
        <p:nvPicPr>
          <p:cNvPr id="2" name="Picture 1">
            <a:extLst>
              <a:ext uri="{FF2B5EF4-FFF2-40B4-BE49-F238E27FC236}">
                <a16:creationId xmlns:a16="http://schemas.microsoft.com/office/drawing/2014/main" id="{0CB845D6-907E-4CDF-97FA-A0B6A407D2A3}"/>
              </a:ext>
            </a:extLst>
          </p:cNvPr>
          <p:cNvPicPr>
            <a:picLocks noChangeAspect="1"/>
          </p:cNvPicPr>
          <p:nvPr/>
        </p:nvPicPr>
        <p:blipFill>
          <a:blip r:embed="rId2"/>
          <a:stretch>
            <a:fillRect/>
          </a:stretch>
        </p:blipFill>
        <p:spPr>
          <a:xfrm>
            <a:off x="197998" y="1447800"/>
            <a:ext cx="3819525" cy="1762125"/>
          </a:xfrm>
          <a:prstGeom prst="rect">
            <a:avLst/>
          </a:prstGeom>
        </p:spPr>
      </p:pic>
      <p:pic>
        <p:nvPicPr>
          <p:cNvPr id="3" name="Picture 2">
            <a:extLst>
              <a:ext uri="{FF2B5EF4-FFF2-40B4-BE49-F238E27FC236}">
                <a16:creationId xmlns:a16="http://schemas.microsoft.com/office/drawing/2014/main" id="{2B32B837-ED77-4FD6-B5FC-5FBC95A6740A}"/>
              </a:ext>
            </a:extLst>
          </p:cNvPr>
          <p:cNvPicPr>
            <a:picLocks noChangeAspect="1"/>
          </p:cNvPicPr>
          <p:nvPr/>
        </p:nvPicPr>
        <p:blipFill>
          <a:blip r:embed="rId3"/>
          <a:stretch>
            <a:fillRect/>
          </a:stretch>
        </p:blipFill>
        <p:spPr>
          <a:xfrm>
            <a:off x="5048250" y="1055261"/>
            <a:ext cx="2800350" cy="3152775"/>
          </a:xfrm>
          <a:prstGeom prst="rect">
            <a:avLst/>
          </a:prstGeom>
        </p:spPr>
      </p:pic>
      <p:pic>
        <p:nvPicPr>
          <p:cNvPr id="4" name="Picture 3">
            <a:extLst>
              <a:ext uri="{FF2B5EF4-FFF2-40B4-BE49-F238E27FC236}">
                <a16:creationId xmlns:a16="http://schemas.microsoft.com/office/drawing/2014/main" id="{D702BBB9-59BD-420D-A92E-D9F81AA337EC}"/>
              </a:ext>
            </a:extLst>
          </p:cNvPr>
          <p:cNvPicPr>
            <a:picLocks noChangeAspect="1"/>
          </p:cNvPicPr>
          <p:nvPr/>
        </p:nvPicPr>
        <p:blipFill>
          <a:blip r:embed="rId4"/>
          <a:stretch>
            <a:fillRect/>
          </a:stretch>
        </p:blipFill>
        <p:spPr>
          <a:xfrm>
            <a:off x="3962400" y="4295775"/>
            <a:ext cx="4972050" cy="2228850"/>
          </a:xfrm>
          <a:prstGeom prst="rect">
            <a:avLst/>
          </a:prstGeom>
        </p:spPr>
      </p:pic>
    </p:spTree>
    <p:extLst>
      <p:ext uri="{BB962C8B-B14F-4D97-AF65-F5344CB8AC3E}">
        <p14:creationId xmlns:p14="http://schemas.microsoft.com/office/powerpoint/2010/main" val="1662513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381000" y="-724443"/>
            <a:ext cx="8001000" cy="2673350"/>
          </a:xfrm>
        </p:spPr>
        <p:txBody>
          <a:bodyPr>
            <a:normAutofit/>
          </a:bodyPr>
          <a:lstStyle/>
          <a:p>
            <a:r>
              <a:rPr lang="en-US" sz="7200" dirty="0">
                <a:solidFill>
                  <a:srgbClr val="C00000"/>
                </a:solidFill>
                <a:effectLst>
                  <a:outerShdw blurRad="38100" dist="38100" dir="2700000" algn="tl">
                    <a:srgbClr val="000000"/>
                  </a:outerShdw>
                </a:effectLst>
                <a:latin typeface="+mn-lt"/>
                <a:ea typeface="+mn-ea"/>
                <a:cs typeface="+mn-cs"/>
              </a:rPr>
              <a:t>The Road to 2020</a:t>
            </a:r>
          </a:p>
        </p:txBody>
      </p:sp>
      <p:sp>
        <p:nvSpPr>
          <p:cNvPr id="7" name="TextBox 6">
            <a:extLst>
              <a:ext uri="{FF2B5EF4-FFF2-40B4-BE49-F238E27FC236}">
                <a16:creationId xmlns:a16="http://schemas.microsoft.com/office/drawing/2014/main" id="{2E6DFFC2-5F18-4110-9505-8EAAD0DCDC71}"/>
              </a:ext>
            </a:extLst>
          </p:cNvPr>
          <p:cNvSpPr txBox="1"/>
          <p:nvPr/>
        </p:nvSpPr>
        <p:spPr>
          <a:xfrm>
            <a:off x="5663453" y="2196465"/>
            <a:ext cx="3429000" cy="2862322"/>
          </a:xfrm>
          <a:prstGeom prst="rect">
            <a:avLst/>
          </a:prstGeom>
          <a:noFill/>
        </p:spPr>
        <p:txBody>
          <a:bodyPr wrap="square" rtlCol="0">
            <a:spAutoFit/>
          </a:bodyPr>
          <a:lstStyle/>
          <a:p>
            <a:pPr algn="ctr"/>
            <a:r>
              <a:rPr lang="en-US" sz="3600" b="1" dirty="0">
                <a:solidFill>
                  <a:srgbClr val="FF0000"/>
                </a:solidFill>
              </a:rPr>
              <a:t>Census Day is</a:t>
            </a:r>
            <a:br>
              <a:rPr lang="en-US" sz="3600" b="1" dirty="0">
                <a:solidFill>
                  <a:srgbClr val="FF0000"/>
                </a:solidFill>
              </a:rPr>
            </a:br>
            <a:r>
              <a:rPr lang="en-US" sz="3600" b="1" dirty="0">
                <a:solidFill>
                  <a:srgbClr val="FF0000"/>
                </a:solidFill>
              </a:rPr>
              <a:t> 1 April 2020</a:t>
            </a:r>
          </a:p>
          <a:p>
            <a:pPr algn="ctr"/>
            <a:endParaRPr lang="en-US" sz="3600" b="1" dirty="0">
              <a:solidFill>
                <a:srgbClr val="FF0000"/>
              </a:solidFill>
            </a:endParaRPr>
          </a:p>
          <a:p>
            <a:pPr algn="ctr"/>
            <a:r>
              <a:rPr lang="en-US" sz="3600" b="1" dirty="0">
                <a:solidFill>
                  <a:srgbClr val="FF0000"/>
                </a:solidFill>
              </a:rPr>
              <a:t>389 DAYS </a:t>
            </a:r>
            <a:br>
              <a:rPr lang="en-US" sz="3600" b="1" dirty="0">
                <a:solidFill>
                  <a:srgbClr val="FF0000"/>
                </a:solidFill>
              </a:rPr>
            </a:br>
            <a:r>
              <a:rPr lang="en-US" sz="3600" b="1" dirty="0">
                <a:solidFill>
                  <a:srgbClr val="FF0000"/>
                </a:solidFill>
              </a:rPr>
              <a:t>TO GO!</a:t>
            </a:r>
          </a:p>
        </p:txBody>
      </p:sp>
      <p:pic>
        <p:nvPicPr>
          <p:cNvPr id="5" name="Content Placeholder 2">
            <a:extLst>
              <a:ext uri="{FF2B5EF4-FFF2-40B4-BE49-F238E27FC236}">
                <a16:creationId xmlns:a16="http://schemas.microsoft.com/office/drawing/2014/main" id="{EFC44D68-E40E-49AD-8A07-3980629E0CEF}"/>
              </a:ext>
            </a:extLst>
          </p:cNvPr>
          <p:cNvPicPr>
            <a:picLocks noChangeAspect="1"/>
          </p:cNvPicPr>
          <p:nvPr/>
        </p:nvPicPr>
        <p:blipFill rotWithShape="1">
          <a:blip r:embed="rId3"/>
          <a:srcRect l="33390" t="25858" r="46784" b="51842"/>
          <a:stretch/>
        </p:blipFill>
        <p:spPr>
          <a:xfrm>
            <a:off x="291353" y="1551653"/>
            <a:ext cx="5372100" cy="3754693"/>
          </a:xfrm>
          <a:prstGeom prst="rect">
            <a:avLst/>
          </a:prstGeom>
        </p:spPr>
      </p:pic>
    </p:spTree>
    <p:extLst>
      <p:ext uri="{BB962C8B-B14F-4D97-AF65-F5344CB8AC3E}">
        <p14:creationId xmlns:p14="http://schemas.microsoft.com/office/powerpoint/2010/main" val="646835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CF528-B289-4AF4-8938-C6B380CF2415}"/>
              </a:ext>
            </a:extLst>
          </p:cNvPr>
          <p:cNvSpPr>
            <a:spLocks noGrp="1"/>
          </p:cNvSpPr>
          <p:nvPr>
            <p:ph idx="1"/>
          </p:nvPr>
        </p:nvSpPr>
        <p:spPr>
          <a:xfrm>
            <a:off x="451658" y="1349231"/>
            <a:ext cx="8229600" cy="4525963"/>
          </a:xfrm>
        </p:spPr>
        <p:txBody>
          <a:bodyPr>
            <a:normAutofit/>
          </a:bodyPr>
          <a:lstStyle/>
          <a:p>
            <a:r>
              <a:rPr lang="en-US" dirty="0"/>
              <a:t>Service-Based Enumeration:  count people who do not have a usual residence and often get assistance/meals from service-based locations</a:t>
            </a:r>
          </a:p>
          <a:p>
            <a:r>
              <a:rPr lang="en-US" dirty="0"/>
              <a:t>Count people where they live on Census Day (or where they are staying on Census Day if they have no permanent place to live)</a:t>
            </a:r>
          </a:p>
        </p:txBody>
      </p:sp>
      <p:sp>
        <p:nvSpPr>
          <p:cNvPr id="5" name="Title 1">
            <a:extLst>
              <a:ext uri="{FF2B5EF4-FFF2-40B4-BE49-F238E27FC236}">
                <a16:creationId xmlns:a16="http://schemas.microsoft.com/office/drawing/2014/main" id="{81621FAF-EF97-4854-928C-EDD59B661DB1}"/>
              </a:ext>
            </a:extLst>
          </p:cNvPr>
          <p:cNvSpPr txBox="1">
            <a:spLocks/>
          </p:cNvSpPr>
          <p:nvPr/>
        </p:nvSpPr>
        <p:spPr>
          <a:xfrm>
            <a:off x="451658" y="20623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r>
              <a:rPr lang="en-US" sz="4800" dirty="0">
                <a:solidFill>
                  <a:srgbClr val="C00000"/>
                </a:solidFill>
                <a:effectLst>
                  <a:outerShdw blurRad="38100" dist="38100" dir="2700000" algn="tl">
                    <a:srgbClr val="000000"/>
                  </a:outerShdw>
                </a:effectLst>
                <a:latin typeface="+mn-lt"/>
                <a:ea typeface="+mn-ea"/>
                <a:cs typeface="+mn-cs"/>
              </a:rPr>
              <a:t>Counting  the Homeless</a:t>
            </a:r>
          </a:p>
        </p:txBody>
      </p:sp>
    </p:spTree>
    <p:extLst>
      <p:ext uri="{BB962C8B-B14F-4D97-AF65-F5344CB8AC3E}">
        <p14:creationId xmlns:p14="http://schemas.microsoft.com/office/powerpoint/2010/main" val="4024355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5458A4-AC6F-473A-9394-D38938347FAF}"/>
              </a:ext>
            </a:extLst>
          </p:cNvPr>
          <p:cNvSpPr>
            <a:spLocks noGrp="1"/>
          </p:cNvSpPr>
          <p:nvPr>
            <p:ph idx="1"/>
          </p:nvPr>
        </p:nvSpPr>
        <p:spPr>
          <a:xfrm>
            <a:off x="457200" y="1600201"/>
            <a:ext cx="8229600" cy="1295400"/>
          </a:xfrm>
        </p:spPr>
        <p:txBody>
          <a:bodyPr/>
          <a:lstStyle/>
          <a:p>
            <a:pPr marL="0" indent="0">
              <a:buNone/>
            </a:pPr>
            <a:r>
              <a:rPr lang="en-US" dirty="0"/>
              <a:t>The Census Bureau does NOT ask people if they are experiencing homelessness.</a:t>
            </a:r>
          </a:p>
          <a:p>
            <a:pPr marL="0" indent="0">
              <a:buNone/>
            </a:pPr>
            <a:endParaRPr lang="en-US" dirty="0"/>
          </a:p>
        </p:txBody>
      </p:sp>
      <p:sp>
        <p:nvSpPr>
          <p:cNvPr id="5" name="Title 1">
            <a:extLst>
              <a:ext uri="{FF2B5EF4-FFF2-40B4-BE49-F238E27FC236}">
                <a16:creationId xmlns:a16="http://schemas.microsoft.com/office/drawing/2014/main" id="{C24C8BB8-C6C3-4B92-9537-921FEBE1F195}"/>
              </a:ext>
            </a:extLst>
          </p:cNvPr>
          <p:cNvSpPr txBox="1">
            <a:spLocks/>
          </p:cNvSpPr>
          <p:nvPr/>
        </p:nvSpPr>
        <p:spPr>
          <a:xfrm>
            <a:off x="451658" y="20623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r>
              <a:rPr lang="en-US" sz="4800" dirty="0">
                <a:solidFill>
                  <a:srgbClr val="C00000"/>
                </a:solidFill>
                <a:effectLst>
                  <a:outerShdw blurRad="38100" dist="38100" dir="2700000" algn="tl">
                    <a:srgbClr val="000000"/>
                  </a:outerShdw>
                </a:effectLst>
                <a:latin typeface="+mn-lt"/>
                <a:ea typeface="+mn-ea"/>
                <a:cs typeface="+mn-cs"/>
              </a:rPr>
              <a:t>Counting the Homeless</a:t>
            </a:r>
          </a:p>
        </p:txBody>
      </p:sp>
      <p:pic>
        <p:nvPicPr>
          <p:cNvPr id="6" name="Picture 5">
            <a:extLst>
              <a:ext uri="{FF2B5EF4-FFF2-40B4-BE49-F238E27FC236}">
                <a16:creationId xmlns:a16="http://schemas.microsoft.com/office/drawing/2014/main" id="{F922DE5E-14C9-4B08-A149-BD2557F107E1}"/>
              </a:ext>
            </a:extLst>
          </p:cNvPr>
          <p:cNvPicPr>
            <a:picLocks noChangeAspect="1"/>
          </p:cNvPicPr>
          <p:nvPr/>
        </p:nvPicPr>
        <p:blipFill>
          <a:blip r:embed="rId2"/>
          <a:stretch>
            <a:fillRect/>
          </a:stretch>
        </p:blipFill>
        <p:spPr>
          <a:xfrm>
            <a:off x="5715000" y="2597500"/>
            <a:ext cx="3119283" cy="3082278"/>
          </a:xfrm>
          <a:prstGeom prst="rect">
            <a:avLst/>
          </a:prstGeom>
        </p:spPr>
      </p:pic>
      <p:sp>
        <p:nvSpPr>
          <p:cNvPr id="7" name="TextBox 6">
            <a:extLst>
              <a:ext uri="{FF2B5EF4-FFF2-40B4-BE49-F238E27FC236}">
                <a16:creationId xmlns:a16="http://schemas.microsoft.com/office/drawing/2014/main" id="{95DA9741-78AF-466C-BD53-CEC0667ED845}"/>
              </a:ext>
            </a:extLst>
          </p:cNvPr>
          <p:cNvSpPr txBox="1"/>
          <p:nvPr/>
        </p:nvSpPr>
        <p:spPr>
          <a:xfrm>
            <a:off x="454003" y="2969088"/>
            <a:ext cx="5225295" cy="2339102"/>
          </a:xfrm>
          <a:prstGeom prst="rect">
            <a:avLst/>
          </a:prstGeom>
          <a:noFill/>
        </p:spPr>
        <p:txBody>
          <a:bodyPr wrap="square" rtlCol="0">
            <a:spAutoFit/>
          </a:bodyPr>
          <a:lstStyle/>
          <a:p>
            <a:r>
              <a:rPr lang="en-US" sz="3200" dirty="0">
                <a:solidFill>
                  <a:schemeClr val="tx2"/>
                </a:solidFill>
              </a:rPr>
              <a:t>The Census Bureau does NOT produce or publish an official count of the population experiencing homelessness.</a:t>
            </a:r>
          </a:p>
          <a:p>
            <a:endParaRPr lang="en-US" dirty="0"/>
          </a:p>
        </p:txBody>
      </p:sp>
    </p:spTree>
    <p:extLst>
      <p:ext uri="{BB962C8B-B14F-4D97-AF65-F5344CB8AC3E}">
        <p14:creationId xmlns:p14="http://schemas.microsoft.com/office/powerpoint/2010/main" val="1095907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8FEECE-31F5-4E57-9F17-91708EF630F9}"/>
              </a:ext>
            </a:extLst>
          </p:cNvPr>
          <p:cNvSpPr>
            <a:spLocks noGrp="1"/>
          </p:cNvSpPr>
          <p:nvPr>
            <p:ph idx="1"/>
          </p:nvPr>
        </p:nvSpPr>
        <p:spPr>
          <a:xfrm>
            <a:off x="304800" y="1600200"/>
            <a:ext cx="8229600" cy="4525963"/>
          </a:xfrm>
        </p:spPr>
        <p:txBody>
          <a:bodyPr/>
          <a:lstStyle/>
          <a:p>
            <a:pPr marL="0" indent="0">
              <a:buNone/>
            </a:pPr>
            <a:r>
              <a:rPr lang="en-US" dirty="0"/>
              <a:t>Where people receive services</a:t>
            </a:r>
          </a:p>
          <a:p>
            <a:pPr lvl="1"/>
            <a:r>
              <a:rPr lang="en-US" dirty="0"/>
              <a:t>Emergency or </a:t>
            </a:r>
            <a:br>
              <a:rPr lang="en-US" dirty="0"/>
            </a:br>
            <a:r>
              <a:rPr lang="en-US" dirty="0"/>
              <a:t>Transitional Shelters</a:t>
            </a:r>
          </a:p>
          <a:p>
            <a:pPr lvl="1"/>
            <a:r>
              <a:rPr lang="en-US" dirty="0"/>
              <a:t>Soup Kitchens</a:t>
            </a:r>
          </a:p>
          <a:p>
            <a:pPr lvl="1"/>
            <a:r>
              <a:rPr lang="en-US" dirty="0"/>
              <a:t>Mobile Food Vans</a:t>
            </a:r>
          </a:p>
          <a:p>
            <a:pPr lvl="1"/>
            <a:r>
              <a:rPr lang="en-US" dirty="0"/>
              <a:t>Targeted Non-sheltered Outdoor Locations (parks, alleys, under highway bridges, transportation depots, all-night businesses such as laundromats) </a:t>
            </a:r>
          </a:p>
        </p:txBody>
      </p:sp>
      <p:sp>
        <p:nvSpPr>
          <p:cNvPr id="5" name="Title 1">
            <a:extLst>
              <a:ext uri="{FF2B5EF4-FFF2-40B4-BE49-F238E27FC236}">
                <a16:creationId xmlns:a16="http://schemas.microsoft.com/office/drawing/2014/main" id="{FF02CBC0-EB3C-42F8-9C73-62B39F51EC00}"/>
              </a:ext>
            </a:extLst>
          </p:cNvPr>
          <p:cNvSpPr txBox="1">
            <a:spLocks/>
          </p:cNvSpPr>
          <p:nvPr/>
        </p:nvSpPr>
        <p:spPr>
          <a:xfrm>
            <a:off x="451658" y="20623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r>
              <a:rPr lang="en-US" sz="4800" dirty="0">
                <a:solidFill>
                  <a:srgbClr val="C00000"/>
                </a:solidFill>
                <a:effectLst>
                  <a:outerShdw blurRad="38100" dist="38100" dir="2700000" algn="tl">
                    <a:srgbClr val="000000"/>
                  </a:outerShdw>
                </a:effectLst>
                <a:latin typeface="+mn-lt"/>
                <a:ea typeface="+mn-ea"/>
                <a:cs typeface="+mn-cs"/>
              </a:rPr>
              <a:t>Where We Count</a:t>
            </a:r>
          </a:p>
        </p:txBody>
      </p:sp>
      <p:pic>
        <p:nvPicPr>
          <p:cNvPr id="7" name="Picture 6" descr="GCSE Geography - THE GEOGRAPHER ONLINE">
            <a:extLst>
              <a:ext uri="{FF2B5EF4-FFF2-40B4-BE49-F238E27FC236}">
                <a16:creationId xmlns:a16="http://schemas.microsoft.com/office/drawing/2014/main" id="{AD8C74EF-720B-4F34-993F-7E7AE2A40B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3418" y="1143000"/>
            <a:ext cx="2895600" cy="2895600"/>
          </a:xfrm>
          <a:prstGeom prst="rect">
            <a:avLst/>
          </a:prstGeom>
        </p:spPr>
      </p:pic>
    </p:spTree>
    <p:extLst>
      <p:ext uri="{BB962C8B-B14F-4D97-AF65-F5344CB8AC3E}">
        <p14:creationId xmlns:p14="http://schemas.microsoft.com/office/powerpoint/2010/main" val="4191093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FA6ED4-C62C-4570-AED1-B04A4B6570D1}"/>
              </a:ext>
            </a:extLst>
          </p:cNvPr>
          <p:cNvSpPr>
            <a:spLocks noGrp="1"/>
          </p:cNvSpPr>
          <p:nvPr>
            <p:ph idx="1"/>
          </p:nvPr>
        </p:nvSpPr>
        <p:spPr>
          <a:xfrm>
            <a:off x="304800" y="1349231"/>
            <a:ext cx="8229600" cy="4525963"/>
          </a:xfrm>
        </p:spPr>
        <p:txBody>
          <a:bodyPr/>
          <a:lstStyle/>
          <a:p>
            <a:r>
              <a:rPr lang="en-US" dirty="0"/>
              <a:t>Update list of all service-based locations</a:t>
            </a:r>
          </a:p>
          <a:p>
            <a:r>
              <a:rPr lang="en-US" dirty="0"/>
              <a:t>Confirm outdoor locations</a:t>
            </a:r>
          </a:p>
          <a:p>
            <a:r>
              <a:rPr lang="en-US" dirty="0"/>
              <a:t>In-person interviews</a:t>
            </a:r>
          </a:p>
          <a:p>
            <a:r>
              <a:rPr lang="en-US" dirty="0"/>
              <a:t>Treat people with dignity and respect at all times</a:t>
            </a:r>
          </a:p>
        </p:txBody>
      </p:sp>
      <p:sp>
        <p:nvSpPr>
          <p:cNvPr id="5" name="Title 1">
            <a:extLst>
              <a:ext uri="{FF2B5EF4-FFF2-40B4-BE49-F238E27FC236}">
                <a16:creationId xmlns:a16="http://schemas.microsoft.com/office/drawing/2014/main" id="{5A432B62-652D-4A5D-AE10-B9E8649B38C1}"/>
              </a:ext>
            </a:extLst>
          </p:cNvPr>
          <p:cNvSpPr txBox="1">
            <a:spLocks/>
          </p:cNvSpPr>
          <p:nvPr/>
        </p:nvSpPr>
        <p:spPr>
          <a:xfrm>
            <a:off x="451658" y="20623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r>
              <a:rPr lang="en-US" sz="4800" dirty="0">
                <a:solidFill>
                  <a:srgbClr val="C00000"/>
                </a:solidFill>
                <a:effectLst>
                  <a:outerShdw blurRad="38100" dist="38100" dir="2700000" algn="tl">
                    <a:srgbClr val="000000"/>
                  </a:outerShdw>
                </a:effectLst>
                <a:latin typeface="+mn-lt"/>
                <a:ea typeface="+mn-ea"/>
                <a:cs typeface="+mn-cs"/>
              </a:rPr>
              <a:t>How We Count</a:t>
            </a:r>
          </a:p>
        </p:txBody>
      </p:sp>
      <p:pic>
        <p:nvPicPr>
          <p:cNvPr id="6" name="Picture 5">
            <a:extLst>
              <a:ext uri="{FF2B5EF4-FFF2-40B4-BE49-F238E27FC236}">
                <a16:creationId xmlns:a16="http://schemas.microsoft.com/office/drawing/2014/main" id="{7BEE976A-9BE0-4AAD-8D7A-32B79709272A}"/>
              </a:ext>
            </a:extLst>
          </p:cNvPr>
          <p:cNvPicPr>
            <a:picLocks noChangeAspect="1"/>
          </p:cNvPicPr>
          <p:nvPr/>
        </p:nvPicPr>
        <p:blipFill>
          <a:blip r:embed="rId2"/>
          <a:stretch>
            <a:fillRect/>
          </a:stretch>
        </p:blipFill>
        <p:spPr>
          <a:xfrm>
            <a:off x="3810000" y="4038600"/>
            <a:ext cx="4480948" cy="2206943"/>
          </a:xfrm>
          <a:prstGeom prst="rect">
            <a:avLst/>
          </a:prstGeom>
        </p:spPr>
      </p:pic>
    </p:spTree>
    <p:extLst>
      <p:ext uri="{BB962C8B-B14F-4D97-AF65-F5344CB8AC3E}">
        <p14:creationId xmlns:p14="http://schemas.microsoft.com/office/powerpoint/2010/main" val="4105590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2D21B1-6E6E-4BFD-A3B9-471EC1BCD278}"/>
              </a:ext>
            </a:extLst>
          </p:cNvPr>
          <p:cNvSpPr>
            <a:spLocks noGrp="1"/>
          </p:cNvSpPr>
          <p:nvPr>
            <p:ph idx="1"/>
          </p:nvPr>
        </p:nvSpPr>
        <p:spPr>
          <a:xfrm>
            <a:off x="451658" y="1772530"/>
            <a:ext cx="4096043" cy="3488374"/>
          </a:xfrm>
        </p:spPr>
        <p:txBody>
          <a:bodyPr/>
          <a:lstStyle/>
          <a:p>
            <a:r>
              <a:rPr lang="en-US" dirty="0"/>
              <a:t>Three Days:  </a:t>
            </a:r>
            <a:br>
              <a:rPr lang="en-US" dirty="0"/>
            </a:br>
            <a:r>
              <a:rPr lang="en-US" dirty="0"/>
              <a:t>27, 30 and 31 March 2020 (tent)</a:t>
            </a:r>
          </a:p>
          <a:p>
            <a:r>
              <a:rPr lang="en-US" dirty="0"/>
              <a:t>Can conduct the count in evenings </a:t>
            </a:r>
            <a:br>
              <a:rPr lang="en-US" dirty="0"/>
            </a:br>
            <a:r>
              <a:rPr lang="en-US" dirty="0"/>
              <a:t>if needed</a:t>
            </a:r>
          </a:p>
        </p:txBody>
      </p:sp>
      <p:sp>
        <p:nvSpPr>
          <p:cNvPr id="5" name="Title 1">
            <a:extLst>
              <a:ext uri="{FF2B5EF4-FFF2-40B4-BE49-F238E27FC236}">
                <a16:creationId xmlns:a16="http://schemas.microsoft.com/office/drawing/2014/main" id="{F67C4ABC-22CD-45C5-A6DB-1E493BA01452}"/>
              </a:ext>
            </a:extLst>
          </p:cNvPr>
          <p:cNvSpPr txBox="1">
            <a:spLocks/>
          </p:cNvSpPr>
          <p:nvPr/>
        </p:nvSpPr>
        <p:spPr>
          <a:xfrm>
            <a:off x="451658" y="20623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r>
              <a:rPr lang="en-US" sz="4800" dirty="0">
                <a:solidFill>
                  <a:srgbClr val="C00000"/>
                </a:solidFill>
                <a:effectLst>
                  <a:outerShdw blurRad="38100" dist="38100" dir="2700000" algn="tl">
                    <a:srgbClr val="000000"/>
                  </a:outerShdw>
                </a:effectLst>
                <a:latin typeface="+mn-lt"/>
                <a:ea typeface="+mn-ea"/>
                <a:cs typeface="+mn-cs"/>
              </a:rPr>
              <a:t>When We Count</a:t>
            </a:r>
          </a:p>
        </p:txBody>
      </p:sp>
      <p:pic>
        <p:nvPicPr>
          <p:cNvPr id="8" name="Picture 7">
            <a:extLst>
              <a:ext uri="{FF2B5EF4-FFF2-40B4-BE49-F238E27FC236}">
                <a16:creationId xmlns:a16="http://schemas.microsoft.com/office/drawing/2014/main" id="{DF8A9567-81E3-4031-A3EB-242300FCA9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1676400"/>
            <a:ext cx="3412174" cy="3412174"/>
          </a:xfrm>
          <a:prstGeom prst="rect">
            <a:avLst/>
          </a:prstGeom>
        </p:spPr>
      </p:pic>
    </p:spTree>
    <p:extLst>
      <p:ext uri="{BB962C8B-B14F-4D97-AF65-F5344CB8AC3E}">
        <p14:creationId xmlns:p14="http://schemas.microsoft.com/office/powerpoint/2010/main" val="3001798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BC123-4980-49BD-8EC7-7F914160DE9F}"/>
              </a:ext>
            </a:extLst>
          </p:cNvPr>
          <p:cNvSpPr>
            <a:spLocks noGrp="1"/>
          </p:cNvSpPr>
          <p:nvPr>
            <p:ph idx="1"/>
          </p:nvPr>
        </p:nvSpPr>
        <p:spPr>
          <a:xfrm>
            <a:off x="266700" y="1497735"/>
            <a:ext cx="5562600" cy="2464666"/>
          </a:xfrm>
        </p:spPr>
        <p:txBody>
          <a:bodyPr>
            <a:normAutofit lnSpcReduction="10000"/>
          </a:bodyPr>
          <a:lstStyle/>
          <a:p>
            <a:r>
              <a:rPr lang="en-US" dirty="0"/>
              <a:t>Help promote the 2020 Census</a:t>
            </a:r>
          </a:p>
          <a:p>
            <a:r>
              <a:rPr lang="en-US" dirty="0"/>
              <a:t>Let people know enumerators will be coming to conduct the count</a:t>
            </a:r>
          </a:p>
        </p:txBody>
      </p:sp>
      <p:sp>
        <p:nvSpPr>
          <p:cNvPr id="5" name="Title 1">
            <a:extLst>
              <a:ext uri="{FF2B5EF4-FFF2-40B4-BE49-F238E27FC236}">
                <a16:creationId xmlns:a16="http://schemas.microsoft.com/office/drawing/2014/main" id="{AFFC87CC-EE00-4D0E-BCF7-3513CCAC90EF}"/>
              </a:ext>
            </a:extLst>
          </p:cNvPr>
          <p:cNvSpPr txBox="1">
            <a:spLocks/>
          </p:cNvSpPr>
          <p:nvPr/>
        </p:nvSpPr>
        <p:spPr>
          <a:xfrm>
            <a:off x="451658" y="20623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r>
              <a:rPr lang="en-US" sz="4800" dirty="0">
                <a:solidFill>
                  <a:srgbClr val="C00000"/>
                </a:solidFill>
                <a:effectLst>
                  <a:outerShdw blurRad="38100" dist="38100" dir="2700000" algn="tl">
                    <a:srgbClr val="000000"/>
                  </a:outerShdw>
                </a:effectLst>
                <a:latin typeface="+mn-lt"/>
                <a:ea typeface="+mn-ea"/>
                <a:cs typeface="+mn-cs"/>
              </a:rPr>
              <a:t>How You Can Help</a:t>
            </a:r>
          </a:p>
        </p:txBody>
      </p:sp>
      <p:pic>
        <p:nvPicPr>
          <p:cNvPr id="6" name="Picture 5">
            <a:extLst>
              <a:ext uri="{FF2B5EF4-FFF2-40B4-BE49-F238E27FC236}">
                <a16:creationId xmlns:a16="http://schemas.microsoft.com/office/drawing/2014/main" id="{94C33275-7B0F-46F5-A494-5184F726D1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1458639"/>
            <a:ext cx="3037065" cy="2021069"/>
          </a:xfrm>
          <a:prstGeom prst="rect">
            <a:avLst/>
          </a:prstGeom>
          <a:effectLst>
            <a:glow rad="381000">
              <a:schemeClr val="bg1">
                <a:lumMod val="95000"/>
                <a:alpha val="40000"/>
              </a:schemeClr>
            </a:glow>
            <a:softEdge rad="152400"/>
          </a:effectLst>
        </p:spPr>
      </p:pic>
      <p:sp>
        <p:nvSpPr>
          <p:cNvPr id="7" name="TextBox 6">
            <a:extLst>
              <a:ext uri="{FF2B5EF4-FFF2-40B4-BE49-F238E27FC236}">
                <a16:creationId xmlns:a16="http://schemas.microsoft.com/office/drawing/2014/main" id="{B491F458-1174-4066-BE10-3AD2CA22943E}"/>
              </a:ext>
            </a:extLst>
          </p:cNvPr>
          <p:cNvSpPr txBox="1"/>
          <p:nvPr/>
        </p:nvSpPr>
        <p:spPr>
          <a:xfrm>
            <a:off x="283112" y="3733800"/>
            <a:ext cx="8229600" cy="2062103"/>
          </a:xfrm>
          <a:prstGeom prst="rect">
            <a:avLst/>
          </a:prstGeom>
          <a:noFill/>
        </p:spPr>
        <p:txBody>
          <a:bodyPr wrap="square" rtlCol="0">
            <a:spAutoFit/>
          </a:bodyPr>
          <a:lstStyle/>
          <a:p>
            <a:pPr marL="347472" indent="-347472">
              <a:spcBef>
                <a:spcPts val="24"/>
              </a:spcBef>
              <a:buFont typeface="Wingdings" panose="05000000000000000000" pitchFamily="2" charset="2"/>
              <a:buChar char="§"/>
            </a:pPr>
            <a:r>
              <a:rPr lang="en-US" sz="3200" dirty="0">
                <a:solidFill>
                  <a:schemeClr val="tx2"/>
                </a:solidFill>
              </a:rPr>
              <a:t>Encourage people to participate; explain why it is important to be counted</a:t>
            </a:r>
          </a:p>
          <a:p>
            <a:pPr marL="347472" indent="-347472">
              <a:spcBef>
                <a:spcPts val="24"/>
              </a:spcBef>
              <a:buFont typeface="Wingdings" panose="05000000000000000000" pitchFamily="2" charset="2"/>
              <a:buChar char="§"/>
            </a:pPr>
            <a:r>
              <a:rPr lang="en-US" sz="3200" dirty="0">
                <a:solidFill>
                  <a:schemeClr val="tx2"/>
                </a:solidFill>
              </a:rPr>
              <a:t>Reassure people that all information is kept confidential</a:t>
            </a:r>
          </a:p>
        </p:txBody>
      </p:sp>
    </p:spTree>
    <p:extLst>
      <p:ext uri="{BB962C8B-B14F-4D97-AF65-F5344CB8AC3E}">
        <p14:creationId xmlns:p14="http://schemas.microsoft.com/office/powerpoint/2010/main" val="4270138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C1DE48-C82F-40BF-A68A-52848DE5B7E3}"/>
              </a:ext>
            </a:extLst>
          </p:cNvPr>
          <p:cNvSpPr>
            <a:spLocks noGrp="1"/>
          </p:cNvSpPr>
          <p:nvPr>
            <p:ph idx="1"/>
          </p:nvPr>
        </p:nvSpPr>
        <p:spPr>
          <a:xfrm>
            <a:off x="438462" y="1295400"/>
            <a:ext cx="8229600" cy="4525963"/>
          </a:xfrm>
        </p:spPr>
        <p:txBody>
          <a:bodyPr>
            <a:normAutofit/>
          </a:bodyPr>
          <a:lstStyle/>
          <a:p>
            <a:r>
              <a:rPr lang="en-US" dirty="0"/>
              <a:t>Put a link for jobs on your website</a:t>
            </a:r>
          </a:p>
          <a:p>
            <a:r>
              <a:rPr lang="en-US" dirty="0"/>
              <a:t>Put 2020 Census information on your website</a:t>
            </a:r>
          </a:p>
          <a:p>
            <a:r>
              <a:rPr lang="en-US" dirty="0"/>
              <a:t>Activate social media</a:t>
            </a:r>
          </a:p>
          <a:p>
            <a:r>
              <a:rPr lang="en-US" dirty="0"/>
              <a:t>Put a 2020 Census </a:t>
            </a:r>
            <a:br>
              <a:rPr lang="en-US" dirty="0"/>
            </a:br>
            <a:r>
              <a:rPr lang="en-US" dirty="0"/>
              <a:t>message on your </a:t>
            </a:r>
            <a:br>
              <a:rPr lang="en-US" dirty="0"/>
            </a:br>
            <a:r>
              <a:rPr lang="en-US" dirty="0"/>
              <a:t>organization voicemail</a:t>
            </a:r>
          </a:p>
          <a:p>
            <a:r>
              <a:rPr lang="en-US" dirty="0"/>
              <a:t>Census kiosk</a:t>
            </a:r>
          </a:p>
          <a:p>
            <a:r>
              <a:rPr lang="en-US" dirty="0"/>
              <a:t>Put up Census posters and flyers</a:t>
            </a:r>
          </a:p>
        </p:txBody>
      </p:sp>
      <p:sp>
        <p:nvSpPr>
          <p:cNvPr id="5" name="Title 1">
            <a:extLst>
              <a:ext uri="{FF2B5EF4-FFF2-40B4-BE49-F238E27FC236}">
                <a16:creationId xmlns:a16="http://schemas.microsoft.com/office/drawing/2014/main" id="{7A48949A-A510-4E68-B4CE-0B60EA5B660E}"/>
              </a:ext>
            </a:extLst>
          </p:cNvPr>
          <p:cNvSpPr txBox="1">
            <a:spLocks noGrp="1"/>
          </p:cNvSpPr>
          <p:nvPr>
            <p:ph type="title"/>
          </p:nvPr>
        </p:nvSpPr>
        <p:spPr>
          <a:xfrm>
            <a:off x="457200" y="1524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r>
              <a:rPr lang="en-US" sz="4800" dirty="0">
                <a:solidFill>
                  <a:srgbClr val="C00000"/>
                </a:solidFill>
                <a:effectLst>
                  <a:outerShdw blurRad="38100" dist="38100" dir="2700000" algn="tl">
                    <a:srgbClr val="000000"/>
                  </a:outerShdw>
                </a:effectLst>
                <a:latin typeface="+mn-lt"/>
                <a:ea typeface="+mn-ea"/>
                <a:cs typeface="+mn-cs"/>
              </a:rPr>
              <a:t>Good Ideas</a:t>
            </a:r>
            <a:endParaRPr lang="en-US" sz="3200" dirty="0">
              <a:solidFill>
                <a:srgbClr val="C00000"/>
              </a:solidFill>
              <a:effectLst>
                <a:outerShdw blurRad="38100" dist="38100" dir="2700000" algn="tl">
                  <a:srgbClr val="000000"/>
                </a:outerShdw>
              </a:effectLst>
              <a:latin typeface="+mn-lt"/>
              <a:ea typeface="+mn-ea"/>
              <a:cs typeface="+mn-cs"/>
            </a:endParaRPr>
          </a:p>
        </p:txBody>
      </p:sp>
      <p:pic>
        <p:nvPicPr>
          <p:cNvPr id="2" name="Picture 1">
            <a:extLst>
              <a:ext uri="{FF2B5EF4-FFF2-40B4-BE49-F238E27FC236}">
                <a16:creationId xmlns:a16="http://schemas.microsoft.com/office/drawing/2014/main" id="{3C075C9F-574E-4669-B5BA-239EBF9ABAFB}"/>
              </a:ext>
            </a:extLst>
          </p:cNvPr>
          <p:cNvPicPr>
            <a:picLocks noChangeAspect="1"/>
          </p:cNvPicPr>
          <p:nvPr/>
        </p:nvPicPr>
        <p:blipFill>
          <a:blip r:embed="rId2"/>
          <a:stretch>
            <a:fillRect/>
          </a:stretch>
        </p:blipFill>
        <p:spPr>
          <a:xfrm>
            <a:off x="4724400" y="2696700"/>
            <a:ext cx="4311844" cy="2497800"/>
          </a:xfrm>
          <a:prstGeom prst="rect">
            <a:avLst/>
          </a:prstGeom>
        </p:spPr>
      </p:pic>
    </p:spTree>
    <p:extLst>
      <p:ext uri="{BB962C8B-B14F-4D97-AF65-F5344CB8AC3E}">
        <p14:creationId xmlns:p14="http://schemas.microsoft.com/office/powerpoint/2010/main" val="1515533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C1DE48-C82F-40BF-A68A-52848DE5B7E3}"/>
              </a:ext>
            </a:extLst>
          </p:cNvPr>
          <p:cNvSpPr>
            <a:spLocks noGrp="1"/>
          </p:cNvSpPr>
          <p:nvPr>
            <p:ph idx="1"/>
          </p:nvPr>
        </p:nvSpPr>
        <p:spPr>
          <a:xfrm>
            <a:off x="285444" y="1166018"/>
            <a:ext cx="8229600" cy="4525963"/>
          </a:xfrm>
        </p:spPr>
        <p:txBody>
          <a:bodyPr>
            <a:normAutofit/>
          </a:bodyPr>
          <a:lstStyle/>
          <a:p>
            <a:r>
              <a:rPr lang="en-US" dirty="0"/>
              <a:t>Publish articles in your newsletters</a:t>
            </a:r>
          </a:p>
          <a:p>
            <a:r>
              <a:rPr lang="en-US" dirty="0"/>
              <a:t>Print messages on bills (e.g., electric bills)</a:t>
            </a:r>
          </a:p>
          <a:p>
            <a:r>
              <a:rPr lang="en-US" dirty="0"/>
              <a:t>Host a Census event </a:t>
            </a:r>
          </a:p>
          <a:p>
            <a:r>
              <a:rPr lang="en-US" dirty="0"/>
              <a:t>E-blast to employees</a:t>
            </a:r>
          </a:p>
          <a:p>
            <a:r>
              <a:rPr lang="en-US" dirty="0"/>
              <a:t>Celebrate One Year to</a:t>
            </a:r>
            <a:br>
              <a:rPr lang="en-US" dirty="0"/>
            </a:br>
            <a:r>
              <a:rPr lang="en-US" dirty="0"/>
              <a:t>Go on 1 April 2019</a:t>
            </a:r>
          </a:p>
          <a:p>
            <a:r>
              <a:rPr lang="en-US" dirty="0"/>
              <a:t>Resolution</a:t>
            </a:r>
            <a:r>
              <a:rPr lang="en-US"/>
              <a:t>/Proclamation</a:t>
            </a:r>
            <a:endParaRPr lang="en-US" dirty="0"/>
          </a:p>
        </p:txBody>
      </p:sp>
      <p:sp>
        <p:nvSpPr>
          <p:cNvPr id="5" name="Title 1">
            <a:extLst>
              <a:ext uri="{FF2B5EF4-FFF2-40B4-BE49-F238E27FC236}">
                <a16:creationId xmlns:a16="http://schemas.microsoft.com/office/drawing/2014/main" id="{7A48949A-A510-4E68-B4CE-0B60EA5B660E}"/>
              </a:ext>
            </a:extLst>
          </p:cNvPr>
          <p:cNvSpPr txBox="1">
            <a:spLocks noGrp="1"/>
          </p:cNvSpPr>
          <p:nvPr>
            <p:ph type="title"/>
          </p:nvPr>
        </p:nvSpPr>
        <p:spPr>
          <a:xfrm>
            <a:off x="457200" y="1524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r>
              <a:rPr lang="en-US" sz="4800" dirty="0">
                <a:solidFill>
                  <a:srgbClr val="C00000"/>
                </a:solidFill>
                <a:effectLst>
                  <a:outerShdw blurRad="38100" dist="38100" dir="2700000" algn="tl">
                    <a:srgbClr val="000000"/>
                  </a:outerShdw>
                </a:effectLst>
                <a:latin typeface="+mn-lt"/>
                <a:ea typeface="+mn-ea"/>
                <a:cs typeface="+mn-cs"/>
              </a:rPr>
              <a:t>Good Ideas</a:t>
            </a:r>
            <a:endParaRPr lang="en-US" sz="3200" dirty="0">
              <a:solidFill>
                <a:srgbClr val="C00000"/>
              </a:solidFill>
              <a:effectLst>
                <a:outerShdw blurRad="38100" dist="38100" dir="2700000" algn="tl">
                  <a:srgbClr val="000000"/>
                </a:outerShdw>
              </a:effectLst>
              <a:latin typeface="+mn-lt"/>
              <a:ea typeface="+mn-ea"/>
              <a:cs typeface="+mn-cs"/>
            </a:endParaRPr>
          </a:p>
        </p:txBody>
      </p:sp>
      <p:pic>
        <p:nvPicPr>
          <p:cNvPr id="2" name="Picture 1">
            <a:extLst>
              <a:ext uri="{FF2B5EF4-FFF2-40B4-BE49-F238E27FC236}">
                <a16:creationId xmlns:a16="http://schemas.microsoft.com/office/drawing/2014/main" id="{B5B887E2-D8D5-42CB-A6BF-C03A630B95E7}"/>
              </a:ext>
            </a:extLst>
          </p:cNvPr>
          <p:cNvPicPr>
            <a:picLocks noChangeAspect="1"/>
          </p:cNvPicPr>
          <p:nvPr/>
        </p:nvPicPr>
        <p:blipFill>
          <a:blip r:embed="rId2"/>
          <a:stretch>
            <a:fillRect/>
          </a:stretch>
        </p:blipFill>
        <p:spPr>
          <a:xfrm>
            <a:off x="5238345" y="2676488"/>
            <a:ext cx="3628417" cy="3154603"/>
          </a:xfrm>
          <a:prstGeom prst="rect">
            <a:avLst/>
          </a:prstGeom>
        </p:spPr>
      </p:pic>
    </p:spTree>
    <p:extLst>
      <p:ext uri="{BB962C8B-B14F-4D97-AF65-F5344CB8AC3E}">
        <p14:creationId xmlns:p14="http://schemas.microsoft.com/office/powerpoint/2010/main" val="3797095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07340" y="1175359"/>
            <a:ext cx="3440429" cy="751488"/>
          </a:xfrm>
          <a:prstGeom prst="rect">
            <a:avLst/>
          </a:prstGeom>
        </p:spPr>
        <p:txBody>
          <a:bodyPr vert="horz" wrap="square" lIns="0" tIns="73660" rIns="0" bIns="0" rtlCol="0">
            <a:spAutoFit/>
          </a:bodyPr>
          <a:lstStyle/>
          <a:p>
            <a:pPr>
              <a:lnSpc>
                <a:spcPct val="100000"/>
              </a:lnSpc>
              <a:spcBef>
                <a:spcPts val="25"/>
              </a:spcBef>
            </a:pPr>
            <a:endParaRPr sz="2400" dirty="0">
              <a:latin typeface="Times New Roman"/>
              <a:cs typeface="Times New Roman"/>
            </a:endParaRPr>
          </a:p>
          <a:p>
            <a:pPr marL="12700">
              <a:lnSpc>
                <a:spcPct val="100000"/>
              </a:lnSpc>
            </a:pPr>
            <a:endParaRPr lang="en-US" sz="2000" b="1" spc="-5" dirty="0">
              <a:solidFill>
                <a:srgbClr val="1F487C"/>
              </a:solidFill>
              <a:latin typeface="Calibri"/>
              <a:cs typeface="Calibri"/>
            </a:endParaRPr>
          </a:p>
        </p:txBody>
      </p:sp>
      <p:sp>
        <p:nvSpPr>
          <p:cNvPr id="7" name="Rectangle 6">
            <a:extLst>
              <a:ext uri="{FF2B5EF4-FFF2-40B4-BE49-F238E27FC236}">
                <a16:creationId xmlns:a16="http://schemas.microsoft.com/office/drawing/2014/main" id="{2515E1B6-844F-47FB-B480-4FE0D2D8190C}"/>
              </a:ext>
            </a:extLst>
          </p:cNvPr>
          <p:cNvSpPr/>
          <p:nvPr/>
        </p:nvSpPr>
        <p:spPr>
          <a:xfrm>
            <a:off x="2438400" y="2470596"/>
            <a:ext cx="4572000" cy="1916807"/>
          </a:xfrm>
          <a:prstGeom prst="rect">
            <a:avLst/>
          </a:prstGeom>
        </p:spPr>
        <p:txBody>
          <a:bodyPr>
            <a:spAutoFit/>
          </a:bodyPr>
          <a:lstStyle/>
          <a:p>
            <a:pPr algn="ctr" fontAlgn="auto">
              <a:lnSpc>
                <a:spcPct val="120000"/>
              </a:lnSpc>
              <a:spcBef>
                <a:spcPts val="0"/>
              </a:spcBef>
              <a:spcAft>
                <a:spcPts val="0"/>
              </a:spcAft>
              <a:defRPr/>
            </a:pPr>
            <a:r>
              <a:rPr lang="en-US" sz="2800" b="1" dirty="0">
                <a:solidFill>
                  <a:srgbClr val="002060"/>
                </a:solidFill>
              </a:rPr>
              <a:t>Lorraine Ralston</a:t>
            </a:r>
            <a:br>
              <a:rPr lang="en-US" b="1" dirty="0">
                <a:solidFill>
                  <a:srgbClr val="002060"/>
                </a:solidFill>
              </a:rPr>
            </a:br>
            <a:r>
              <a:rPr lang="en-US" b="1" dirty="0">
                <a:solidFill>
                  <a:srgbClr val="002060"/>
                </a:solidFill>
              </a:rPr>
              <a:t>Partnership Specialist</a:t>
            </a:r>
          </a:p>
          <a:p>
            <a:pPr algn="ctr" fontAlgn="auto">
              <a:lnSpc>
                <a:spcPct val="120000"/>
              </a:lnSpc>
              <a:spcBef>
                <a:spcPts val="0"/>
              </a:spcBef>
              <a:spcAft>
                <a:spcPts val="0"/>
              </a:spcAft>
              <a:defRPr/>
            </a:pPr>
            <a:r>
              <a:rPr lang="en-US" b="1" dirty="0">
                <a:solidFill>
                  <a:srgbClr val="002060"/>
                </a:solidFill>
              </a:rPr>
              <a:t>U.S. Census Bureau</a:t>
            </a:r>
            <a:br>
              <a:rPr lang="en-US" b="1" dirty="0">
                <a:solidFill>
                  <a:srgbClr val="002060"/>
                </a:solidFill>
              </a:rPr>
            </a:br>
            <a:r>
              <a:rPr lang="en-US" b="1" dirty="0">
                <a:solidFill>
                  <a:srgbClr val="002060"/>
                </a:solidFill>
                <a:hlinkClick r:id="rId2"/>
              </a:rPr>
              <a:t>lorraine.m.ralston@2020census.gov</a:t>
            </a:r>
            <a:br>
              <a:rPr lang="en-US" b="1" dirty="0">
                <a:solidFill>
                  <a:srgbClr val="002060"/>
                </a:solidFill>
              </a:rPr>
            </a:br>
            <a:r>
              <a:rPr lang="en-US" b="1" dirty="0">
                <a:solidFill>
                  <a:srgbClr val="002060"/>
                </a:solidFill>
              </a:rPr>
              <a:t>253.905.8348</a:t>
            </a:r>
          </a:p>
        </p:txBody>
      </p:sp>
      <p:sp>
        <p:nvSpPr>
          <p:cNvPr id="12" name="Title 1">
            <a:extLst>
              <a:ext uri="{FF2B5EF4-FFF2-40B4-BE49-F238E27FC236}">
                <a16:creationId xmlns:a16="http://schemas.microsoft.com/office/drawing/2014/main" id="{383F0E41-A529-4714-9A58-BD5A4AC99A52}"/>
              </a:ext>
            </a:extLst>
          </p:cNvPr>
          <p:cNvSpPr txBox="1">
            <a:spLocks/>
          </p:cNvSpPr>
          <p:nvPr/>
        </p:nvSpPr>
        <p:spPr>
          <a:xfrm>
            <a:off x="457200" y="7739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r>
              <a:rPr lang="en-US" sz="4800" dirty="0">
                <a:solidFill>
                  <a:srgbClr val="C00000"/>
                </a:solidFill>
                <a:effectLst>
                  <a:outerShdw blurRad="38100" dist="38100" dir="2700000" algn="tl">
                    <a:srgbClr val="000000"/>
                  </a:outerShdw>
                </a:effectLst>
                <a:latin typeface="+mn-lt"/>
                <a:ea typeface="+mn-ea"/>
                <a:cs typeface="+mn-cs"/>
              </a:rPr>
              <a:t>Thank You!</a:t>
            </a:r>
            <a:endParaRPr lang="en-US" sz="3200" dirty="0">
              <a:solidFill>
                <a:srgbClr val="C00000"/>
              </a:solidFill>
              <a:effectLst>
                <a:outerShdw blurRad="38100" dist="38100" dir="2700000" algn="tl">
                  <a:srgbClr val="000000"/>
                </a:outerShdw>
              </a:effectLst>
              <a:latin typeface="+mn-lt"/>
              <a:ea typeface="+mn-ea"/>
              <a:cs typeface="+mn-cs"/>
            </a:endParaRPr>
          </a:p>
        </p:txBody>
      </p:sp>
    </p:spTree>
    <p:extLst>
      <p:ext uri="{BB962C8B-B14F-4D97-AF65-F5344CB8AC3E}">
        <p14:creationId xmlns:p14="http://schemas.microsoft.com/office/powerpoint/2010/main" val="3579396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658" y="78375"/>
            <a:ext cx="8229600" cy="1143000"/>
          </a:xfrm>
        </p:spPr>
        <p:txBody>
          <a:bodyPr>
            <a:normAutofit/>
          </a:bodyPr>
          <a:lstStyle/>
          <a:p>
            <a:r>
              <a:rPr lang="en-US" sz="4800" dirty="0">
                <a:solidFill>
                  <a:srgbClr val="C00000"/>
                </a:solidFill>
                <a:effectLst>
                  <a:outerShdw blurRad="38100" dist="38100" dir="2700000" algn="tl">
                    <a:srgbClr val="000000"/>
                  </a:outerShdw>
                </a:effectLst>
                <a:latin typeface="+mn-lt"/>
                <a:ea typeface="+mn-ea"/>
                <a:cs typeface="+mn-cs"/>
              </a:rPr>
              <a:t>Why We Do a Census</a:t>
            </a:r>
          </a:p>
        </p:txBody>
      </p:sp>
      <p:pic>
        <p:nvPicPr>
          <p:cNvPr id="5" name="Picture 4">
            <a:extLst>
              <a:ext uri="{FF2B5EF4-FFF2-40B4-BE49-F238E27FC236}">
                <a16:creationId xmlns:a16="http://schemas.microsoft.com/office/drawing/2014/main" id="{F220D89E-D4EA-4164-8190-75A641F217C5}"/>
              </a:ext>
            </a:extLst>
          </p:cNvPr>
          <p:cNvPicPr>
            <a:picLocks noChangeAspect="1"/>
          </p:cNvPicPr>
          <p:nvPr/>
        </p:nvPicPr>
        <p:blipFill>
          <a:blip r:embed="rId3"/>
          <a:stretch>
            <a:fillRect/>
          </a:stretch>
        </p:blipFill>
        <p:spPr>
          <a:xfrm>
            <a:off x="4609509" y="1417638"/>
            <a:ext cx="4026749" cy="2697162"/>
          </a:xfrm>
          <a:prstGeom prst="rect">
            <a:avLst/>
          </a:prstGeom>
        </p:spPr>
      </p:pic>
      <p:sp>
        <p:nvSpPr>
          <p:cNvPr id="6" name="TextBox 5">
            <a:extLst>
              <a:ext uri="{FF2B5EF4-FFF2-40B4-BE49-F238E27FC236}">
                <a16:creationId xmlns:a16="http://schemas.microsoft.com/office/drawing/2014/main" id="{0510A30F-3BFC-4F06-BB86-F27A4A42862E}"/>
              </a:ext>
            </a:extLst>
          </p:cNvPr>
          <p:cNvSpPr txBox="1"/>
          <p:nvPr/>
        </p:nvSpPr>
        <p:spPr>
          <a:xfrm>
            <a:off x="838200" y="1904068"/>
            <a:ext cx="3581400" cy="1754326"/>
          </a:xfrm>
          <a:prstGeom prst="rect">
            <a:avLst/>
          </a:prstGeom>
          <a:noFill/>
        </p:spPr>
        <p:txBody>
          <a:bodyPr wrap="square" rtlCol="0">
            <a:spAutoFit/>
          </a:bodyPr>
          <a:lstStyle/>
          <a:p>
            <a:r>
              <a:rPr lang="en-US" sz="3600" b="1" dirty="0">
                <a:solidFill>
                  <a:schemeClr val="tx2"/>
                </a:solidFill>
              </a:rPr>
              <a:t>Article 1, </a:t>
            </a:r>
            <a:br>
              <a:rPr lang="en-US" sz="3600" b="1" dirty="0">
                <a:solidFill>
                  <a:schemeClr val="tx2"/>
                </a:solidFill>
              </a:rPr>
            </a:br>
            <a:r>
              <a:rPr lang="en-US" sz="3600" b="1" dirty="0">
                <a:solidFill>
                  <a:schemeClr val="tx2"/>
                </a:solidFill>
              </a:rPr>
              <a:t>Section 2 </a:t>
            </a:r>
            <a:br>
              <a:rPr lang="en-US" sz="3600" b="1" dirty="0">
                <a:solidFill>
                  <a:schemeClr val="tx2"/>
                </a:solidFill>
              </a:rPr>
            </a:br>
            <a:r>
              <a:rPr lang="en-US" sz="3600" b="1" dirty="0">
                <a:solidFill>
                  <a:schemeClr val="tx2"/>
                </a:solidFill>
              </a:rPr>
              <a:t>U.S. Constitution</a:t>
            </a:r>
          </a:p>
        </p:txBody>
      </p:sp>
      <p:sp>
        <p:nvSpPr>
          <p:cNvPr id="7" name="TextBox 6">
            <a:extLst>
              <a:ext uri="{FF2B5EF4-FFF2-40B4-BE49-F238E27FC236}">
                <a16:creationId xmlns:a16="http://schemas.microsoft.com/office/drawing/2014/main" id="{D4318A52-7BD9-4161-872F-85D0B82CCEC3}"/>
              </a:ext>
            </a:extLst>
          </p:cNvPr>
          <p:cNvSpPr txBox="1"/>
          <p:nvPr/>
        </p:nvSpPr>
        <p:spPr>
          <a:xfrm>
            <a:off x="235710" y="4537562"/>
            <a:ext cx="8571495" cy="1015663"/>
          </a:xfrm>
          <a:prstGeom prst="rect">
            <a:avLst/>
          </a:prstGeom>
          <a:noFill/>
        </p:spPr>
        <p:txBody>
          <a:bodyPr wrap="square" rtlCol="0">
            <a:spAutoFit/>
          </a:bodyPr>
          <a:lstStyle/>
          <a:p>
            <a:pPr algn="ctr"/>
            <a:r>
              <a:rPr lang="en-US" sz="2000" b="1" i="1" dirty="0">
                <a:solidFill>
                  <a:schemeClr val="tx2"/>
                </a:solidFill>
              </a:rPr>
              <a:t>“The actual Enumeration shall be made within three Years after the first Meeting of the Congress of the United States, and within every subsequent Term of ten Years, in such Manner as they shall by Law direct.”</a:t>
            </a:r>
          </a:p>
        </p:txBody>
      </p:sp>
    </p:spTree>
    <p:extLst>
      <p:ext uri="{BB962C8B-B14F-4D97-AF65-F5344CB8AC3E}">
        <p14:creationId xmlns:p14="http://schemas.microsoft.com/office/powerpoint/2010/main" val="4211756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A70BD42-3F7C-44FB-A0D9-F4EABE857497}"/>
              </a:ext>
            </a:extLst>
          </p:cNvPr>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r>
              <a:rPr lang="en-US" sz="4800" dirty="0">
                <a:solidFill>
                  <a:srgbClr val="C00000"/>
                </a:solidFill>
                <a:effectLst>
                  <a:outerShdw blurRad="38100" dist="38100" dir="2700000" algn="tl">
                    <a:srgbClr val="000000"/>
                  </a:outerShdw>
                </a:effectLst>
                <a:latin typeface="+mn-lt"/>
                <a:ea typeface="+mn-ea"/>
                <a:cs typeface="+mn-cs"/>
              </a:rPr>
              <a:t>U.S. House of Representatives</a:t>
            </a:r>
          </a:p>
        </p:txBody>
      </p:sp>
      <p:pic>
        <p:nvPicPr>
          <p:cNvPr id="6" name="Picture 5">
            <a:extLst>
              <a:ext uri="{FF2B5EF4-FFF2-40B4-BE49-F238E27FC236}">
                <a16:creationId xmlns:a16="http://schemas.microsoft.com/office/drawing/2014/main" id="{94438578-6724-4A2C-BE80-81C771CD774E}"/>
              </a:ext>
            </a:extLst>
          </p:cNvPr>
          <p:cNvPicPr>
            <a:picLocks noChangeAspect="1"/>
          </p:cNvPicPr>
          <p:nvPr/>
        </p:nvPicPr>
        <p:blipFill>
          <a:blip r:embed="rId2"/>
          <a:stretch>
            <a:fillRect/>
          </a:stretch>
        </p:blipFill>
        <p:spPr>
          <a:xfrm>
            <a:off x="685800" y="1066800"/>
            <a:ext cx="7591831" cy="4240374"/>
          </a:xfrm>
          <a:prstGeom prst="rect">
            <a:avLst/>
          </a:prstGeom>
        </p:spPr>
      </p:pic>
      <p:sp>
        <p:nvSpPr>
          <p:cNvPr id="2" name="Rectangle 1">
            <a:extLst>
              <a:ext uri="{FF2B5EF4-FFF2-40B4-BE49-F238E27FC236}">
                <a16:creationId xmlns:a16="http://schemas.microsoft.com/office/drawing/2014/main" id="{AF87273C-17AB-4E5D-ABBE-6A8B7FFA0EF0}"/>
              </a:ext>
            </a:extLst>
          </p:cNvPr>
          <p:cNvSpPr/>
          <p:nvPr/>
        </p:nvSpPr>
        <p:spPr>
          <a:xfrm>
            <a:off x="1436362" y="5421868"/>
            <a:ext cx="6090706" cy="369332"/>
          </a:xfrm>
          <a:prstGeom prst="rect">
            <a:avLst/>
          </a:prstGeom>
        </p:spPr>
        <p:txBody>
          <a:bodyPr wrap="none">
            <a:spAutoFit/>
          </a:bodyPr>
          <a:lstStyle/>
          <a:p>
            <a:r>
              <a:rPr lang="en-US" b="1" dirty="0">
                <a:solidFill>
                  <a:schemeClr val="tx2"/>
                </a:solidFill>
              </a:rPr>
              <a:t>435 Total Representatives | 10 Representatives in Washington</a:t>
            </a:r>
          </a:p>
        </p:txBody>
      </p:sp>
    </p:spTree>
    <p:extLst>
      <p:ext uri="{BB962C8B-B14F-4D97-AF65-F5344CB8AC3E}">
        <p14:creationId xmlns:p14="http://schemas.microsoft.com/office/powerpoint/2010/main" val="839387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CA55F1-1FEB-4C6E-BA76-ADB078AC0970}"/>
              </a:ext>
            </a:extLst>
          </p:cNvPr>
          <p:cNvPicPr>
            <a:picLocks noChangeAspect="1"/>
          </p:cNvPicPr>
          <p:nvPr/>
        </p:nvPicPr>
        <p:blipFill>
          <a:blip r:embed="rId2"/>
          <a:stretch>
            <a:fillRect/>
          </a:stretch>
        </p:blipFill>
        <p:spPr>
          <a:xfrm>
            <a:off x="610560" y="1493068"/>
            <a:ext cx="4399211" cy="4138034"/>
          </a:xfrm>
          <a:prstGeom prst="rect">
            <a:avLst/>
          </a:prstGeom>
        </p:spPr>
      </p:pic>
      <p:sp>
        <p:nvSpPr>
          <p:cNvPr id="3" name="Subtitle 2">
            <a:extLst>
              <a:ext uri="{FF2B5EF4-FFF2-40B4-BE49-F238E27FC236}">
                <a16:creationId xmlns:a16="http://schemas.microsoft.com/office/drawing/2014/main" id="{7195D3AE-F70F-41CD-8B2D-364B0CD95ECB}"/>
              </a:ext>
            </a:extLst>
          </p:cNvPr>
          <p:cNvSpPr>
            <a:spLocks noGrp="1"/>
          </p:cNvSpPr>
          <p:nvPr>
            <p:ph type="subTitle" idx="1"/>
          </p:nvPr>
        </p:nvSpPr>
        <p:spPr>
          <a:xfrm>
            <a:off x="2895600" y="5804537"/>
            <a:ext cx="6400800" cy="365126"/>
          </a:xfrm>
        </p:spPr>
        <p:txBody>
          <a:bodyPr>
            <a:normAutofit/>
          </a:bodyPr>
          <a:lstStyle/>
          <a:p>
            <a:r>
              <a:rPr lang="en-US" sz="1200" dirty="0">
                <a:solidFill>
                  <a:schemeClr val="tx1"/>
                </a:solidFill>
              </a:rPr>
              <a:t>Source:  Reamer (2017).  </a:t>
            </a:r>
            <a:r>
              <a:rPr lang="en-US" sz="1200" i="1" dirty="0">
                <a:solidFill>
                  <a:schemeClr val="tx1"/>
                </a:solidFill>
              </a:rPr>
              <a:t>Counting for Dollars 2020</a:t>
            </a:r>
            <a:r>
              <a:rPr lang="en-US" sz="1200" dirty="0">
                <a:solidFill>
                  <a:schemeClr val="tx1"/>
                </a:solidFill>
              </a:rPr>
              <a:t>: The George Washington University</a:t>
            </a:r>
          </a:p>
        </p:txBody>
      </p:sp>
      <p:sp>
        <p:nvSpPr>
          <p:cNvPr id="5" name="Title 1">
            <a:extLst>
              <a:ext uri="{FF2B5EF4-FFF2-40B4-BE49-F238E27FC236}">
                <a16:creationId xmlns:a16="http://schemas.microsoft.com/office/drawing/2014/main" id="{386E04F4-8232-43E1-AB36-ECA0F42F739F}"/>
              </a:ext>
            </a:extLst>
          </p:cNvPr>
          <p:cNvSpPr txBox="1">
            <a:spLocks/>
          </p:cNvSpPr>
          <p:nvPr/>
        </p:nvSpPr>
        <p:spPr>
          <a:xfrm>
            <a:off x="444397" y="-928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r>
              <a:rPr lang="en-US" sz="4800" dirty="0">
                <a:solidFill>
                  <a:srgbClr val="C00000"/>
                </a:solidFill>
                <a:effectLst>
                  <a:outerShdw blurRad="38100" dist="38100" dir="2700000" algn="tl">
                    <a:srgbClr val="000000"/>
                  </a:outerShdw>
                </a:effectLst>
                <a:latin typeface="+mn-lt"/>
                <a:ea typeface="+mn-ea"/>
                <a:cs typeface="+mn-cs"/>
              </a:rPr>
              <a:t>Funding</a:t>
            </a:r>
          </a:p>
        </p:txBody>
      </p:sp>
      <p:sp>
        <p:nvSpPr>
          <p:cNvPr id="8" name="Oval 7">
            <a:extLst>
              <a:ext uri="{FF2B5EF4-FFF2-40B4-BE49-F238E27FC236}">
                <a16:creationId xmlns:a16="http://schemas.microsoft.com/office/drawing/2014/main" id="{2F90CB74-61D4-45AD-B15B-D6C7665A2CC8}"/>
              </a:ext>
            </a:extLst>
          </p:cNvPr>
          <p:cNvSpPr/>
          <p:nvPr/>
        </p:nvSpPr>
        <p:spPr>
          <a:xfrm>
            <a:off x="5181600" y="1298282"/>
            <a:ext cx="3699147" cy="3686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sz="2000" b="1" dirty="0"/>
            </a:br>
            <a:r>
              <a:rPr lang="en-US" sz="2000" b="1" dirty="0">
                <a:solidFill>
                  <a:schemeClr val="tx1"/>
                </a:solidFill>
              </a:rPr>
              <a:t>Counting for Dollars</a:t>
            </a:r>
            <a:br>
              <a:rPr lang="en-US" sz="2000" b="1" dirty="0">
                <a:solidFill>
                  <a:schemeClr val="tx1"/>
                </a:solidFill>
              </a:rPr>
            </a:br>
            <a:r>
              <a:rPr lang="en-US" sz="2000" b="1" dirty="0">
                <a:solidFill>
                  <a:schemeClr val="tx1"/>
                </a:solidFill>
              </a:rPr>
              <a:t>WASHINGTON</a:t>
            </a:r>
          </a:p>
          <a:p>
            <a:pPr algn="ctr"/>
            <a:endParaRPr lang="en-US" dirty="0">
              <a:solidFill>
                <a:schemeClr val="tx1"/>
              </a:solidFill>
            </a:endParaRPr>
          </a:p>
          <a:p>
            <a:pPr algn="ctr"/>
            <a:r>
              <a:rPr lang="en-US" b="1" dirty="0">
                <a:solidFill>
                  <a:schemeClr val="tx1"/>
                </a:solidFill>
              </a:rPr>
              <a:t>Total = $13,722,789,945</a:t>
            </a:r>
            <a:br>
              <a:rPr lang="en-US" b="1" dirty="0">
                <a:solidFill>
                  <a:schemeClr val="tx1"/>
                </a:solidFill>
              </a:rPr>
            </a:br>
            <a:r>
              <a:rPr lang="en-US" b="1" dirty="0">
                <a:solidFill>
                  <a:schemeClr val="tx1"/>
                </a:solidFill>
              </a:rPr>
              <a:t>Per Capita = $1,914 </a:t>
            </a:r>
            <a:r>
              <a:rPr lang="en-US" dirty="0">
                <a:solidFill>
                  <a:schemeClr val="tx1"/>
                </a:solidFill>
              </a:rPr>
              <a:t>*</a:t>
            </a:r>
          </a:p>
          <a:p>
            <a:pPr algn="ctr"/>
            <a:br>
              <a:rPr lang="en-US" dirty="0">
                <a:solidFill>
                  <a:schemeClr val="tx1"/>
                </a:solidFill>
              </a:rPr>
            </a:br>
            <a:endParaRPr lang="en-US" dirty="0">
              <a:solidFill>
                <a:schemeClr val="tx1"/>
              </a:solidFill>
            </a:endParaRPr>
          </a:p>
          <a:p>
            <a:pPr algn="ctr"/>
            <a:r>
              <a:rPr lang="en-US" sz="1400" dirty="0">
                <a:solidFill>
                  <a:schemeClr val="tx1"/>
                </a:solidFill>
              </a:rPr>
              <a:t>* Total Fiscal Year 2015 obligations for the 16 programs divided by the population </a:t>
            </a:r>
            <a:br>
              <a:rPr lang="en-US" sz="1400" dirty="0">
                <a:solidFill>
                  <a:schemeClr val="tx1"/>
                </a:solidFill>
              </a:rPr>
            </a:br>
            <a:r>
              <a:rPr lang="en-US" sz="1400" dirty="0">
                <a:solidFill>
                  <a:schemeClr val="tx1"/>
                </a:solidFill>
              </a:rPr>
              <a:t>as of 1 July 2015 </a:t>
            </a:r>
            <a:br>
              <a:rPr lang="en-US" sz="1400" dirty="0">
                <a:solidFill>
                  <a:schemeClr val="tx1"/>
                </a:solidFill>
              </a:rPr>
            </a:br>
            <a:r>
              <a:rPr lang="en-US" sz="1400" dirty="0">
                <a:solidFill>
                  <a:schemeClr val="tx1"/>
                </a:solidFill>
              </a:rPr>
              <a:t>(per the Census Bureau)</a:t>
            </a:r>
          </a:p>
          <a:p>
            <a:pPr algn="ctr"/>
            <a:endParaRPr lang="en-US" dirty="0"/>
          </a:p>
        </p:txBody>
      </p:sp>
      <p:sp>
        <p:nvSpPr>
          <p:cNvPr id="9" name="Subtitle 2">
            <a:extLst>
              <a:ext uri="{FF2B5EF4-FFF2-40B4-BE49-F238E27FC236}">
                <a16:creationId xmlns:a16="http://schemas.microsoft.com/office/drawing/2014/main" id="{17C3F87A-10A9-49A4-8416-BF8F4C69C2C4}"/>
              </a:ext>
            </a:extLst>
          </p:cNvPr>
          <p:cNvSpPr txBox="1">
            <a:spLocks/>
          </p:cNvSpPr>
          <p:nvPr/>
        </p:nvSpPr>
        <p:spPr>
          <a:xfrm>
            <a:off x="457200" y="1041225"/>
            <a:ext cx="4590536" cy="365126"/>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Wingdings" panose="05000000000000000000" pitchFamily="2" charset="2"/>
              <a:buNone/>
              <a:defRPr sz="3200" kern="1200" baseline="0">
                <a:solidFill>
                  <a:schemeClr val="tx1">
                    <a:tint val="75000"/>
                  </a:schemeClr>
                </a:solidFill>
                <a:latin typeface="+mn-lt"/>
                <a:ea typeface="+mn-ea"/>
                <a:cs typeface="+mn-cs"/>
              </a:defRPr>
            </a:lvl1pPr>
            <a:lvl2pPr marL="457200" indent="0" algn="ctr" defTabSz="914400" rtl="0" eaLnBrk="1" latinLnBrk="0" hangingPunct="1">
              <a:spcBef>
                <a:spcPct val="20000"/>
              </a:spcBef>
              <a:buFont typeface="Wingdings" panose="05000000000000000000" pitchFamily="2" charset="2"/>
              <a:buNone/>
              <a:defRPr sz="2800" kern="1200" baseline="0">
                <a:solidFill>
                  <a:schemeClr val="tx1">
                    <a:tint val="75000"/>
                  </a:schemeClr>
                </a:solidFill>
                <a:latin typeface="+mn-lt"/>
                <a:ea typeface="+mn-ea"/>
                <a:cs typeface="+mn-cs"/>
              </a:defRPr>
            </a:lvl2pPr>
            <a:lvl3pPr marL="914400" indent="0" algn="ctr" defTabSz="914400" rtl="0" eaLnBrk="1" latinLnBrk="0" hangingPunct="1">
              <a:spcBef>
                <a:spcPct val="20000"/>
              </a:spcBef>
              <a:buFont typeface="Wingdings" panose="05000000000000000000" pitchFamily="2" charset="2"/>
              <a:buNone/>
              <a:defRPr sz="2400" kern="1200" baseline="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Wingdings" panose="05000000000000000000" pitchFamily="2" charset="2"/>
              <a:buNone/>
              <a:defRPr sz="2000" kern="1200" baseline="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Wingdings" panose="05000000000000000000" pitchFamily="2" charset="2"/>
              <a:buNone/>
              <a:defRPr sz="20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1" dirty="0">
                <a:solidFill>
                  <a:schemeClr val="tx1"/>
                </a:solidFill>
              </a:rPr>
              <a:t>16 Largest Federal Programs that Distributed Funds Based</a:t>
            </a:r>
            <a:br>
              <a:rPr lang="en-US" sz="1200" b="1" dirty="0">
                <a:solidFill>
                  <a:schemeClr val="tx1"/>
                </a:solidFill>
              </a:rPr>
            </a:br>
            <a:r>
              <a:rPr lang="en-US" sz="1200" b="1" dirty="0">
                <a:solidFill>
                  <a:schemeClr val="tx1"/>
                </a:solidFill>
              </a:rPr>
              <a:t> on Census Data (2015)</a:t>
            </a:r>
          </a:p>
        </p:txBody>
      </p:sp>
    </p:spTree>
    <p:extLst>
      <p:ext uri="{BB962C8B-B14F-4D97-AF65-F5344CB8AC3E}">
        <p14:creationId xmlns:p14="http://schemas.microsoft.com/office/powerpoint/2010/main" val="2988667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C9F38E-F179-4595-9816-45DB2A2474C9}"/>
              </a:ext>
            </a:extLst>
          </p:cNvPr>
          <p:cNvPicPr>
            <a:picLocks noChangeAspect="1"/>
          </p:cNvPicPr>
          <p:nvPr/>
        </p:nvPicPr>
        <p:blipFill rotWithShape="1">
          <a:blip r:embed="rId3">
            <a:alphaModFix/>
            <a:extLst/>
          </a:blip>
          <a:srcRect r="1" b="11109"/>
          <a:stretch/>
        </p:blipFill>
        <p:spPr>
          <a:xfrm>
            <a:off x="3580534" y="-6733"/>
            <a:ext cx="3674756" cy="2106933"/>
          </a:xfrm>
          <a:custGeom>
            <a:avLst/>
            <a:gdLst>
              <a:gd name="connsiteX0" fmla="*/ 21954 w 3674754"/>
              <a:gd name="connsiteY0" fmla="*/ 0 h 2106932"/>
              <a:gd name="connsiteX1" fmla="*/ 3652800 w 3674754"/>
              <a:gd name="connsiteY1" fmla="*/ 0 h 2106932"/>
              <a:gd name="connsiteX2" fmla="*/ 3665268 w 3674754"/>
              <a:gd name="connsiteY2" fmla="*/ 81694 h 2106932"/>
              <a:gd name="connsiteX3" fmla="*/ 3674754 w 3674754"/>
              <a:gd name="connsiteY3" fmla="*/ 269555 h 2106932"/>
              <a:gd name="connsiteX4" fmla="*/ 1837377 w 3674754"/>
              <a:gd name="connsiteY4" fmla="*/ 2106932 h 2106932"/>
              <a:gd name="connsiteX5" fmla="*/ 0 w 3674754"/>
              <a:gd name="connsiteY5" fmla="*/ 269555 h 2106932"/>
              <a:gd name="connsiteX6" fmla="*/ 9486 w 3674754"/>
              <a:gd name="connsiteY6" fmla="*/ 81694 h 210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effectLst>
            <a:softEdge rad="0"/>
          </a:effectLst>
        </p:spPr>
      </p:pic>
      <p:sp>
        <p:nvSpPr>
          <p:cNvPr id="6" name="TextBox 5">
            <a:extLst>
              <a:ext uri="{FF2B5EF4-FFF2-40B4-BE49-F238E27FC236}">
                <a16:creationId xmlns:a16="http://schemas.microsoft.com/office/drawing/2014/main" id="{0510A30F-3BFC-4F06-BB86-F27A4A42862E}"/>
              </a:ext>
            </a:extLst>
          </p:cNvPr>
          <p:cNvSpPr txBox="1"/>
          <p:nvPr/>
        </p:nvSpPr>
        <p:spPr>
          <a:xfrm>
            <a:off x="-193933" y="2847776"/>
            <a:ext cx="4180877" cy="3207766"/>
          </a:xfrm>
          <a:prstGeom prst="rect">
            <a:avLst/>
          </a:prstGeom>
        </p:spPr>
        <p:txBody>
          <a:bodyPr vert="horz" lIns="91440" tIns="45720" rIns="91440" bIns="45720" rtlCol="0" anchor="ctr">
            <a:normAutofit/>
          </a:bodyPr>
          <a:lstStyle/>
          <a:p>
            <a:pPr marL="571500" indent="-171450" defTabSz="685800">
              <a:lnSpc>
                <a:spcPct val="90000"/>
              </a:lnSpc>
              <a:spcAft>
                <a:spcPts val="600"/>
              </a:spcAft>
              <a:buFont typeface="Arial" panose="020B0604020202020204" pitchFamily="34" charset="0"/>
              <a:buChar char="•"/>
            </a:pPr>
            <a:r>
              <a:rPr lang="en-US" sz="2000" b="1" dirty="0">
                <a:solidFill>
                  <a:schemeClr val="tx2"/>
                </a:solidFill>
              </a:rPr>
              <a:t>State legislative districts, school districts, voting precincts</a:t>
            </a:r>
          </a:p>
          <a:p>
            <a:pPr marL="571500" indent="-171450" defTabSz="685800">
              <a:lnSpc>
                <a:spcPct val="90000"/>
              </a:lnSpc>
              <a:spcAft>
                <a:spcPts val="600"/>
              </a:spcAft>
              <a:buFont typeface="Arial" panose="020B0604020202020204" pitchFamily="34" charset="0"/>
              <a:buChar char="•"/>
            </a:pPr>
            <a:r>
              <a:rPr lang="en-US" sz="2000" b="1" dirty="0">
                <a:solidFill>
                  <a:schemeClr val="tx2"/>
                </a:solidFill>
              </a:rPr>
              <a:t>State, local and tribal governments planning decisions</a:t>
            </a:r>
          </a:p>
          <a:p>
            <a:pPr marL="571500" indent="-171450" defTabSz="685800">
              <a:lnSpc>
                <a:spcPct val="90000"/>
              </a:lnSpc>
              <a:spcAft>
                <a:spcPts val="600"/>
              </a:spcAft>
              <a:buFont typeface="Arial" panose="020B0604020202020204" pitchFamily="34" charset="0"/>
              <a:buChar char="•"/>
            </a:pPr>
            <a:r>
              <a:rPr lang="en-US" sz="2000" b="1" dirty="0">
                <a:solidFill>
                  <a:schemeClr val="tx2"/>
                </a:solidFill>
              </a:rPr>
              <a:t>Business and nonprofit decisions (where to locate, size of market)</a:t>
            </a:r>
          </a:p>
          <a:p>
            <a:pPr marL="571500" indent="-171450" defTabSz="685800">
              <a:lnSpc>
                <a:spcPct val="90000"/>
              </a:lnSpc>
              <a:spcAft>
                <a:spcPts val="600"/>
              </a:spcAft>
              <a:buFont typeface="Arial" panose="020B0604020202020204" pitchFamily="34" charset="0"/>
              <a:buChar char="•"/>
            </a:pPr>
            <a:r>
              <a:rPr lang="en-US" sz="2000" b="1" dirty="0">
                <a:solidFill>
                  <a:schemeClr val="tx2"/>
                </a:solidFill>
              </a:rPr>
              <a:t>Local trends</a:t>
            </a:r>
          </a:p>
          <a:p>
            <a:pPr marL="571500" indent="-171450" defTabSz="685800">
              <a:lnSpc>
                <a:spcPct val="90000"/>
              </a:lnSpc>
              <a:spcAft>
                <a:spcPts val="600"/>
              </a:spcAft>
              <a:buFont typeface="Arial" panose="020B0604020202020204" pitchFamily="34" charset="0"/>
              <a:buChar char="•"/>
            </a:pPr>
            <a:r>
              <a:rPr lang="en-US" sz="2000" b="1" dirty="0">
                <a:solidFill>
                  <a:schemeClr val="tx2"/>
                </a:solidFill>
              </a:rPr>
              <a:t>Population benchmarks</a:t>
            </a:r>
          </a:p>
          <a:p>
            <a:pPr marL="571500" indent="-171450" defTabSz="685800">
              <a:lnSpc>
                <a:spcPct val="90000"/>
              </a:lnSpc>
              <a:spcAft>
                <a:spcPts val="600"/>
              </a:spcAft>
              <a:buFont typeface="Arial" panose="020B0604020202020204" pitchFamily="34" charset="0"/>
              <a:buChar char="•"/>
            </a:pPr>
            <a:endParaRPr lang="en-US" sz="1500" b="1" dirty="0">
              <a:solidFill>
                <a:srgbClr val="000000"/>
              </a:solidFill>
            </a:endParaRPr>
          </a:p>
        </p:txBody>
      </p:sp>
      <p:pic>
        <p:nvPicPr>
          <p:cNvPr id="4" name="Picture 3">
            <a:extLst>
              <a:ext uri="{FF2B5EF4-FFF2-40B4-BE49-F238E27FC236}">
                <a16:creationId xmlns:a16="http://schemas.microsoft.com/office/drawing/2014/main" id="{15FF65B5-C9F1-44A1-930B-CE750163B83A}"/>
              </a:ext>
            </a:extLst>
          </p:cNvPr>
          <p:cNvPicPr>
            <a:picLocks noChangeAspect="1"/>
          </p:cNvPicPr>
          <p:nvPr/>
        </p:nvPicPr>
        <p:blipFill rotWithShape="1">
          <a:blip r:embed="rId3">
            <a:alphaModFix/>
            <a:extLst/>
          </a:blip>
          <a:srcRect l="2780" r="15467" b="-1"/>
          <a:stretch/>
        </p:blipFill>
        <p:spPr>
          <a:xfrm>
            <a:off x="4336688" y="3055740"/>
            <a:ext cx="4792676" cy="3781269"/>
          </a:xfrm>
          <a:custGeom>
            <a:avLst/>
            <a:gdLst>
              <a:gd name="connsiteX0" fmla="*/ 2554615 w 4792674"/>
              <a:gd name="connsiteY0" fmla="*/ 0 h 3781268"/>
              <a:gd name="connsiteX1" fmla="*/ 4672942 w 4792674"/>
              <a:gd name="connsiteY1" fmla="*/ 1126306 h 3781268"/>
              <a:gd name="connsiteX2" fmla="*/ 4792674 w 4792674"/>
              <a:gd name="connsiteY2" fmla="*/ 1323391 h 3781268"/>
              <a:gd name="connsiteX3" fmla="*/ 4792674 w 4792674"/>
              <a:gd name="connsiteY3" fmla="*/ 3781268 h 3781268"/>
              <a:gd name="connsiteX4" fmla="*/ 313779 w 4792674"/>
              <a:gd name="connsiteY4" fmla="*/ 3781268 h 3781268"/>
              <a:gd name="connsiteX5" fmla="*/ 308328 w 4792674"/>
              <a:gd name="connsiteY5" fmla="*/ 3772297 h 3781268"/>
              <a:gd name="connsiteX6" fmla="*/ 0 w 4792674"/>
              <a:gd name="connsiteY6" fmla="*/ 2554615 h 3781268"/>
              <a:gd name="connsiteX7" fmla="*/ 2554615 w 4792674"/>
              <a:gd name="connsiteY7" fmla="*/ 0 h 378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2674" h="3781268">
                <a:moveTo>
                  <a:pt x="2554615" y="0"/>
                </a:moveTo>
                <a:cubicBezTo>
                  <a:pt x="3436412" y="0"/>
                  <a:pt x="4213859" y="446774"/>
                  <a:pt x="4672942" y="1126306"/>
                </a:cubicBezTo>
                <a:lnTo>
                  <a:pt x="4792674" y="1323391"/>
                </a:lnTo>
                <a:lnTo>
                  <a:pt x="4792674" y="3781268"/>
                </a:lnTo>
                <a:lnTo>
                  <a:pt x="313779" y="3781268"/>
                </a:lnTo>
                <a:lnTo>
                  <a:pt x="308328" y="3772297"/>
                </a:lnTo>
                <a:cubicBezTo>
                  <a:pt x="111694" y="3410325"/>
                  <a:pt x="0" y="2995514"/>
                  <a:pt x="0" y="2554615"/>
                </a:cubicBezTo>
                <a:cubicBezTo>
                  <a:pt x="0" y="1143740"/>
                  <a:pt x="1143740" y="0"/>
                  <a:pt x="2554615" y="0"/>
                </a:cubicBezTo>
                <a:close/>
              </a:path>
            </a:pathLst>
          </a:custGeom>
          <a:effectLst>
            <a:softEdge rad="0"/>
          </a:effectLst>
        </p:spPr>
      </p:pic>
      <p:sp>
        <p:nvSpPr>
          <p:cNvPr id="15" name="object 11">
            <a:extLst>
              <a:ext uri="{FF2B5EF4-FFF2-40B4-BE49-F238E27FC236}">
                <a16:creationId xmlns:a16="http://schemas.microsoft.com/office/drawing/2014/main" id="{F53B3810-532A-4D90-9230-20F941BD9F8C}"/>
              </a:ext>
            </a:extLst>
          </p:cNvPr>
          <p:cNvSpPr txBox="1"/>
          <p:nvPr/>
        </p:nvSpPr>
        <p:spPr>
          <a:xfrm>
            <a:off x="-193933" y="1124754"/>
            <a:ext cx="4180878" cy="1477328"/>
          </a:xfrm>
          <a:prstGeom prst="rect">
            <a:avLst/>
          </a:prstGeom>
        </p:spPr>
        <p:txBody>
          <a:bodyPr vert="horz" wrap="square" lIns="0" tIns="0" rIns="0" bIns="0" rtlCol="0">
            <a:spAutoFit/>
          </a:bodyPr>
          <a:lstStyle/>
          <a:p>
            <a:pPr algn="ctr">
              <a:lnSpc>
                <a:spcPct val="100000"/>
              </a:lnSpc>
              <a:spcBef>
                <a:spcPct val="0"/>
              </a:spcBef>
            </a:pPr>
            <a:r>
              <a:rPr lang="en-US" sz="4800" b="1" dirty="0">
                <a:solidFill>
                  <a:srgbClr val="C00000"/>
                </a:solidFill>
                <a:effectLst>
                  <a:outerShdw blurRad="38100" dist="38100" dir="2700000" algn="tl">
                    <a:srgbClr val="000000"/>
                  </a:outerShdw>
                </a:effectLst>
              </a:rPr>
              <a:t>Other Uses of Census Data</a:t>
            </a:r>
            <a:endParaRPr sz="4800" b="1" dirty="0">
              <a:solidFill>
                <a:srgbClr val="C00000"/>
              </a:solidFill>
              <a:effectLst>
                <a:outerShdw blurRad="38100" dist="38100" dir="2700000" algn="tl">
                  <a:srgbClr val="000000"/>
                </a:outerShdw>
              </a:effectLst>
            </a:endParaRPr>
          </a:p>
        </p:txBody>
      </p:sp>
    </p:spTree>
    <p:extLst>
      <p:ext uri="{BB962C8B-B14F-4D97-AF65-F5344CB8AC3E}">
        <p14:creationId xmlns:p14="http://schemas.microsoft.com/office/powerpoint/2010/main" val="10291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5988177" y="1304162"/>
            <a:ext cx="442340" cy="634365"/>
          </a:xfrm>
          <a:prstGeom prst="rect">
            <a:avLst/>
          </a:prstGeom>
          <a:blipFill>
            <a:blip r:embed="rId3" cstate="print"/>
            <a:stretch>
              <a:fillRect/>
            </a:stretch>
          </a:blipFill>
        </p:spPr>
        <p:txBody>
          <a:bodyPr wrap="square" lIns="0" tIns="0" rIns="0" bIns="0" rtlCol="0"/>
          <a:lstStyle/>
          <a:p>
            <a:endParaRPr sz="1350" dirty="0"/>
          </a:p>
        </p:txBody>
      </p:sp>
      <p:sp>
        <p:nvSpPr>
          <p:cNvPr id="5" name="object 5"/>
          <p:cNvSpPr/>
          <p:nvPr/>
        </p:nvSpPr>
        <p:spPr>
          <a:xfrm>
            <a:off x="5773293" y="1647062"/>
            <a:ext cx="442340" cy="634365"/>
          </a:xfrm>
          <a:prstGeom prst="rect">
            <a:avLst/>
          </a:prstGeom>
          <a:blipFill>
            <a:blip r:embed="rId3" cstate="print"/>
            <a:stretch>
              <a:fillRect/>
            </a:stretch>
          </a:blipFill>
        </p:spPr>
        <p:txBody>
          <a:bodyPr wrap="square" lIns="0" tIns="0" rIns="0" bIns="0" rtlCol="0"/>
          <a:lstStyle/>
          <a:p>
            <a:endParaRPr sz="1350" dirty="0"/>
          </a:p>
        </p:txBody>
      </p:sp>
      <p:sp>
        <p:nvSpPr>
          <p:cNvPr id="6" name="object 6"/>
          <p:cNvSpPr/>
          <p:nvPr/>
        </p:nvSpPr>
        <p:spPr>
          <a:xfrm>
            <a:off x="2044826" y="1989962"/>
            <a:ext cx="442341" cy="634365"/>
          </a:xfrm>
          <a:prstGeom prst="rect">
            <a:avLst/>
          </a:prstGeom>
          <a:blipFill>
            <a:blip r:embed="rId3" cstate="print"/>
            <a:stretch>
              <a:fillRect/>
            </a:stretch>
          </a:blipFill>
        </p:spPr>
        <p:txBody>
          <a:bodyPr wrap="square" lIns="0" tIns="0" rIns="0" bIns="0" rtlCol="0"/>
          <a:lstStyle/>
          <a:p>
            <a:endParaRPr sz="1350" dirty="0"/>
          </a:p>
        </p:txBody>
      </p:sp>
      <p:sp>
        <p:nvSpPr>
          <p:cNvPr id="7" name="object 7"/>
          <p:cNvSpPr/>
          <p:nvPr/>
        </p:nvSpPr>
        <p:spPr>
          <a:xfrm>
            <a:off x="2068829" y="2346580"/>
            <a:ext cx="1012698" cy="549782"/>
          </a:xfrm>
          <a:prstGeom prst="rect">
            <a:avLst/>
          </a:prstGeom>
          <a:blipFill>
            <a:blip r:embed="rId4" cstate="print"/>
            <a:stretch>
              <a:fillRect/>
            </a:stretch>
          </a:blipFill>
        </p:spPr>
        <p:txBody>
          <a:bodyPr wrap="square" lIns="0" tIns="0" rIns="0" bIns="0" rtlCol="0"/>
          <a:lstStyle/>
          <a:p>
            <a:endParaRPr sz="1350" dirty="0"/>
          </a:p>
        </p:txBody>
      </p:sp>
      <p:sp>
        <p:nvSpPr>
          <p:cNvPr id="8" name="object 8"/>
          <p:cNvSpPr/>
          <p:nvPr/>
        </p:nvSpPr>
        <p:spPr>
          <a:xfrm>
            <a:off x="2754630" y="2346580"/>
            <a:ext cx="1012698" cy="549782"/>
          </a:xfrm>
          <a:prstGeom prst="rect">
            <a:avLst/>
          </a:prstGeom>
          <a:blipFill>
            <a:blip r:embed="rId4" cstate="print"/>
            <a:stretch>
              <a:fillRect/>
            </a:stretch>
          </a:blipFill>
        </p:spPr>
        <p:txBody>
          <a:bodyPr wrap="square" lIns="0" tIns="0" rIns="0" bIns="0" rtlCol="0"/>
          <a:lstStyle/>
          <a:p>
            <a:endParaRPr sz="1350" dirty="0"/>
          </a:p>
        </p:txBody>
      </p:sp>
      <p:sp>
        <p:nvSpPr>
          <p:cNvPr id="9" name="object 9"/>
          <p:cNvSpPr/>
          <p:nvPr/>
        </p:nvSpPr>
        <p:spPr>
          <a:xfrm>
            <a:off x="3440431" y="2346580"/>
            <a:ext cx="382904" cy="549782"/>
          </a:xfrm>
          <a:prstGeom prst="rect">
            <a:avLst/>
          </a:prstGeom>
          <a:blipFill>
            <a:blip r:embed="rId5" cstate="print"/>
            <a:stretch>
              <a:fillRect/>
            </a:stretch>
          </a:blipFill>
        </p:spPr>
        <p:txBody>
          <a:bodyPr wrap="square" lIns="0" tIns="0" rIns="0" bIns="0" rtlCol="0"/>
          <a:lstStyle/>
          <a:p>
            <a:endParaRPr sz="1350" dirty="0"/>
          </a:p>
        </p:txBody>
      </p:sp>
      <p:sp>
        <p:nvSpPr>
          <p:cNvPr id="10" name="object 10"/>
          <p:cNvSpPr/>
          <p:nvPr/>
        </p:nvSpPr>
        <p:spPr>
          <a:xfrm>
            <a:off x="2068830" y="3535299"/>
            <a:ext cx="382904" cy="549783"/>
          </a:xfrm>
          <a:prstGeom prst="rect">
            <a:avLst/>
          </a:prstGeom>
          <a:blipFill>
            <a:blip r:embed="rId5" cstate="print"/>
            <a:stretch>
              <a:fillRect/>
            </a:stretch>
          </a:blipFill>
        </p:spPr>
        <p:txBody>
          <a:bodyPr wrap="square" lIns="0" tIns="0" rIns="0" bIns="0" rtlCol="0"/>
          <a:lstStyle/>
          <a:p>
            <a:endParaRPr sz="1350" dirty="0"/>
          </a:p>
        </p:txBody>
      </p:sp>
      <p:sp>
        <p:nvSpPr>
          <p:cNvPr id="11" name="object 11"/>
          <p:cNvSpPr txBox="1"/>
          <p:nvPr/>
        </p:nvSpPr>
        <p:spPr>
          <a:xfrm>
            <a:off x="248842" y="315255"/>
            <a:ext cx="8361758" cy="738664"/>
          </a:xfrm>
          <a:prstGeom prst="rect">
            <a:avLst/>
          </a:prstGeom>
        </p:spPr>
        <p:txBody>
          <a:bodyPr vert="horz" wrap="square" lIns="0" tIns="0" rIns="0" bIns="0" rtlCol="0">
            <a:spAutoFit/>
          </a:bodyPr>
          <a:lstStyle/>
          <a:p>
            <a:pPr algn="ctr">
              <a:lnSpc>
                <a:spcPct val="100000"/>
              </a:lnSpc>
              <a:spcBef>
                <a:spcPct val="0"/>
              </a:spcBef>
            </a:pPr>
            <a:r>
              <a:rPr lang="en-US" sz="4800" b="1" dirty="0">
                <a:solidFill>
                  <a:srgbClr val="C00000"/>
                </a:solidFill>
                <a:effectLst>
                  <a:outerShdw blurRad="38100" dist="38100" dir="2700000" algn="tl">
                    <a:srgbClr val="000000"/>
                  </a:outerShdw>
                </a:effectLst>
              </a:rPr>
              <a:t>What’s New for 2020</a:t>
            </a:r>
            <a:endParaRPr sz="4800" b="1" dirty="0">
              <a:solidFill>
                <a:srgbClr val="C00000"/>
              </a:solidFill>
              <a:effectLst>
                <a:outerShdw blurRad="38100" dist="38100" dir="2700000" algn="tl">
                  <a:srgbClr val="000000"/>
                </a:outerShdw>
              </a:effectLst>
            </a:endParaRPr>
          </a:p>
        </p:txBody>
      </p:sp>
      <p:sp>
        <p:nvSpPr>
          <p:cNvPr id="12" name="object 12"/>
          <p:cNvSpPr txBox="1"/>
          <p:nvPr/>
        </p:nvSpPr>
        <p:spPr>
          <a:xfrm>
            <a:off x="159044" y="1365827"/>
            <a:ext cx="4988121" cy="4916731"/>
          </a:xfrm>
          <a:prstGeom prst="rect">
            <a:avLst/>
          </a:prstGeom>
        </p:spPr>
        <p:txBody>
          <a:bodyPr vert="horz" wrap="square" lIns="0" tIns="0" rIns="0" bIns="0" rtlCol="0">
            <a:spAutoFit/>
          </a:bodyPr>
          <a:lstStyle/>
          <a:p>
            <a:pPr marL="523875" indent="-514350">
              <a:buAutoNum type="arabicPeriod"/>
              <a:tabLst>
                <a:tab pos="293370" algn="l"/>
              </a:tabLst>
            </a:pPr>
            <a:r>
              <a:rPr lang="en-US" sz="3000" dirty="0">
                <a:solidFill>
                  <a:schemeClr val="tx2"/>
                </a:solidFill>
              </a:rPr>
              <a:t>Optimizing Self-Response</a:t>
            </a:r>
          </a:p>
          <a:p>
            <a:pPr marL="981075" lvl="1" indent="-514350">
              <a:buFont typeface="Arial" panose="020B0604020202020204" pitchFamily="34" charset="0"/>
              <a:buChar char="•"/>
              <a:tabLst>
                <a:tab pos="293370" algn="l"/>
              </a:tabLst>
            </a:pPr>
            <a:r>
              <a:rPr lang="en-US" sz="3000" dirty="0">
                <a:solidFill>
                  <a:schemeClr val="tx2"/>
                </a:solidFill>
              </a:rPr>
              <a:t>Internet (45%)</a:t>
            </a:r>
          </a:p>
          <a:p>
            <a:pPr marL="981075" lvl="1" indent="-514350">
              <a:buFont typeface="Arial" panose="020B0604020202020204" pitchFamily="34" charset="0"/>
              <a:buChar char="•"/>
              <a:tabLst>
                <a:tab pos="293370" algn="l"/>
              </a:tabLst>
            </a:pPr>
            <a:r>
              <a:rPr lang="en-US" sz="3000" dirty="0">
                <a:solidFill>
                  <a:schemeClr val="tx2"/>
                </a:solidFill>
              </a:rPr>
              <a:t>Toll-free Number</a:t>
            </a:r>
          </a:p>
          <a:p>
            <a:pPr marL="981075" lvl="1" indent="-514350">
              <a:buFont typeface="Arial" panose="020B0604020202020204" pitchFamily="34" charset="0"/>
              <a:buChar char="•"/>
              <a:tabLst>
                <a:tab pos="293370" algn="l"/>
              </a:tabLst>
            </a:pPr>
            <a:r>
              <a:rPr lang="en-US" sz="3000" dirty="0">
                <a:solidFill>
                  <a:schemeClr val="tx2"/>
                </a:solidFill>
              </a:rPr>
              <a:t>Paper</a:t>
            </a:r>
          </a:p>
          <a:p>
            <a:pPr marL="523875" indent="-514350">
              <a:buAutoNum type="arabicPeriod"/>
              <a:tabLst>
                <a:tab pos="293370" algn="l"/>
              </a:tabLst>
            </a:pPr>
            <a:endParaRPr lang="en-US" sz="3000" dirty="0">
              <a:solidFill>
                <a:schemeClr val="tx2"/>
              </a:solidFill>
            </a:endParaRPr>
          </a:p>
          <a:p>
            <a:pPr marL="523875" indent="-514350">
              <a:buAutoNum type="arabicPeriod" startAt="2"/>
              <a:tabLst>
                <a:tab pos="293370" algn="l"/>
              </a:tabLst>
            </a:pPr>
            <a:r>
              <a:rPr lang="en-US" sz="3000" dirty="0">
                <a:solidFill>
                  <a:schemeClr val="tx2"/>
                </a:solidFill>
              </a:rPr>
              <a:t>Re-engineering Address Canvassing (only about 30% done in the field)</a:t>
            </a:r>
          </a:p>
          <a:p>
            <a:pPr marL="523875" indent="-514350">
              <a:buAutoNum type="arabicPeriod" startAt="2"/>
              <a:tabLst>
                <a:tab pos="293370" algn="l"/>
              </a:tabLst>
            </a:pPr>
            <a:endParaRPr lang="en-US" sz="3000" dirty="0">
              <a:solidFill>
                <a:schemeClr val="tx2"/>
              </a:solidFill>
            </a:endParaRPr>
          </a:p>
          <a:p>
            <a:pPr marL="9525">
              <a:tabLst>
                <a:tab pos="293370" algn="l"/>
              </a:tabLst>
            </a:pPr>
            <a:endParaRPr lang="en-US" sz="3000" dirty="0">
              <a:solidFill>
                <a:schemeClr val="tx2"/>
              </a:solidFill>
            </a:endParaRPr>
          </a:p>
          <a:p>
            <a:pPr marL="9525"/>
            <a:endParaRPr sz="1950" dirty="0">
              <a:latin typeface="Calibri"/>
              <a:cs typeface="Calibri"/>
            </a:endParaRPr>
          </a:p>
        </p:txBody>
      </p:sp>
      <p:pic>
        <p:nvPicPr>
          <p:cNvPr id="2" name="Picture 1">
            <a:extLst>
              <a:ext uri="{FF2B5EF4-FFF2-40B4-BE49-F238E27FC236}">
                <a16:creationId xmlns:a16="http://schemas.microsoft.com/office/drawing/2014/main" id="{A3813158-8F8F-4E7A-9460-DD67EA1947F6}"/>
              </a:ext>
            </a:extLst>
          </p:cNvPr>
          <p:cNvPicPr>
            <a:picLocks noChangeAspect="1"/>
          </p:cNvPicPr>
          <p:nvPr/>
        </p:nvPicPr>
        <p:blipFill rotWithShape="1">
          <a:blip r:embed="rId6"/>
          <a:srcRect l="37269" t="26038" r="4385"/>
          <a:stretch/>
        </p:blipFill>
        <p:spPr>
          <a:xfrm>
            <a:off x="5362049" y="1314101"/>
            <a:ext cx="3382664" cy="4400899"/>
          </a:xfrm>
          <a:prstGeom prst="rect">
            <a:avLst/>
          </a:prstGeom>
        </p:spPr>
      </p:pic>
    </p:spTree>
    <p:extLst>
      <p:ext uri="{BB962C8B-B14F-4D97-AF65-F5344CB8AC3E}">
        <p14:creationId xmlns:p14="http://schemas.microsoft.com/office/powerpoint/2010/main" val="3961741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5988177" y="1304162"/>
            <a:ext cx="442340" cy="634365"/>
          </a:xfrm>
          <a:prstGeom prst="rect">
            <a:avLst/>
          </a:prstGeom>
          <a:blipFill>
            <a:blip r:embed="rId3" cstate="print"/>
            <a:stretch>
              <a:fillRect/>
            </a:stretch>
          </a:blipFill>
        </p:spPr>
        <p:txBody>
          <a:bodyPr wrap="square" lIns="0" tIns="0" rIns="0" bIns="0" rtlCol="0"/>
          <a:lstStyle/>
          <a:p>
            <a:endParaRPr sz="1350" dirty="0"/>
          </a:p>
        </p:txBody>
      </p:sp>
      <p:sp>
        <p:nvSpPr>
          <p:cNvPr id="5" name="object 5"/>
          <p:cNvSpPr/>
          <p:nvPr/>
        </p:nvSpPr>
        <p:spPr>
          <a:xfrm>
            <a:off x="5773293" y="1647062"/>
            <a:ext cx="442340" cy="634365"/>
          </a:xfrm>
          <a:prstGeom prst="rect">
            <a:avLst/>
          </a:prstGeom>
          <a:blipFill>
            <a:blip r:embed="rId3" cstate="print"/>
            <a:stretch>
              <a:fillRect/>
            </a:stretch>
          </a:blipFill>
        </p:spPr>
        <p:txBody>
          <a:bodyPr wrap="square" lIns="0" tIns="0" rIns="0" bIns="0" rtlCol="0"/>
          <a:lstStyle/>
          <a:p>
            <a:endParaRPr sz="1350" dirty="0"/>
          </a:p>
        </p:txBody>
      </p:sp>
      <p:sp>
        <p:nvSpPr>
          <p:cNvPr id="6" name="object 6"/>
          <p:cNvSpPr/>
          <p:nvPr/>
        </p:nvSpPr>
        <p:spPr>
          <a:xfrm>
            <a:off x="2044826" y="1989962"/>
            <a:ext cx="442341" cy="634365"/>
          </a:xfrm>
          <a:prstGeom prst="rect">
            <a:avLst/>
          </a:prstGeom>
          <a:blipFill>
            <a:blip r:embed="rId3" cstate="print"/>
            <a:stretch>
              <a:fillRect/>
            </a:stretch>
          </a:blipFill>
        </p:spPr>
        <p:txBody>
          <a:bodyPr wrap="square" lIns="0" tIns="0" rIns="0" bIns="0" rtlCol="0"/>
          <a:lstStyle/>
          <a:p>
            <a:endParaRPr sz="1350" dirty="0"/>
          </a:p>
        </p:txBody>
      </p:sp>
      <p:sp>
        <p:nvSpPr>
          <p:cNvPr id="7" name="object 7"/>
          <p:cNvSpPr/>
          <p:nvPr/>
        </p:nvSpPr>
        <p:spPr>
          <a:xfrm>
            <a:off x="2068829" y="2346580"/>
            <a:ext cx="1012698" cy="549782"/>
          </a:xfrm>
          <a:prstGeom prst="rect">
            <a:avLst/>
          </a:prstGeom>
          <a:blipFill>
            <a:blip r:embed="rId4" cstate="print"/>
            <a:stretch>
              <a:fillRect/>
            </a:stretch>
          </a:blipFill>
        </p:spPr>
        <p:txBody>
          <a:bodyPr wrap="square" lIns="0" tIns="0" rIns="0" bIns="0" rtlCol="0"/>
          <a:lstStyle/>
          <a:p>
            <a:endParaRPr sz="1350" dirty="0"/>
          </a:p>
        </p:txBody>
      </p:sp>
      <p:sp>
        <p:nvSpPr>
          <p:cNvPr id="8" name="object 8"/>
          <p:cNvSpPr/>
          <p:nvPr/>
        </p:nvSpPr>
        <p:spPr>
          <a:xfrm>
            <a:off x="2754630" y="2346580"/>
            <a:ext cx="1012698" cy="549782"/>
          </a:xfrm>
          <a:prstGeom prst="rect">
            <a:avLst/>
          </a:prstGeom>
          <a:blipFill>
            <a:blip r:embed="rId4" cstate="print"/>
            <a:stretch>
              <a:fillRect/>
            </a:stretch>
          </a:blipFill>
        </p:spPr>
        <p:txBody>
          <a:bodyPr wrap="square" lIns="0" tIns="0" rIns="0" bIns="0" rtlCol="0"/>
          <a:lstStyle/>
          <a:p>
            <a:endParaRPr sz="1350" dirty="0"/>
          </a:p>
        </p:txBody>
      </p:sp>
      <p:sp>
        <p:nvSpPr>
          <p:cNvPr id="9" name="object 9"/>
          <p:cNvSpPr/>
          <p:nvPr/>
        </p:nvSpPr>
        <p:spPr>
          <a:xfrm>
            <a:off x="3440431" y="2346580"/>
            <a:ext cx="382904" cy="549782"/>
          </a:xfrm>
          <a:prstGeom prst="rect">
            <a:avLst/>
          </a:prstGeom>
          <a:blipFill>
            <a:blip r:embed="rId5" cstate="print"/>
            <a:stretch>
              <a:fillRect/>
            </a:stretch>
          </a:blipFill>
        </p:spPr>
        <p:txBody>
          <a:bodyPr wrap="square" lIns="0" tIns="0" rIns="0" bIns="0" rtlCol="0"/>
          <a:lstStyle/>
          <a:p>
            <a:endParaRPr sz="1350" dirty="0"/>
          </a:p>
        </p:txBody>
      </p:sp>
      <p:sp>
        <p:nvSpPr>
          <p:cNvPr id="10" name="object 10"/>
          <p:cNvSpPr/>
          <p:nvPr/>
        </p:nvSpPr>
        <p:spPr>
          <a:xfrm>
            <a:off x="2068830" y="3535299"/>
            <a:ext cx="382904" cy="549783"/>
          </a:xfrm>
          <a:prstGeom prst="rect">
            <a:avLst/>
          </a:prstGeom>
          <a:blipFill>
            <a:blip r:embed="rId5" cstate="print"/>
            <a:stretch>
              <a:fillRect/>
            </a:stretch>
          </a:blipFill>
        </p:spPr>
        <p:txBody>
          <a:bodyPr wrap="square" lIns="0" tIns="0" rIns="0" bIns="0" rtlCol="0"/>
          <a:lstStyle/>
          <a:p>
            <a:endParaRPr sz="1350" dirty="0"/>
          </a:p>
        </p:txBody>
      </p:sp>
      <p:sp>
        <p:nvSpPr>
          <p:cNvPr id="11" name="object 11"/>
          <p:cNvSpPr txBox="1"/>
          <p:nvPr/>
        </p:nvSpPr>
        <p:spPr>
          <a:xfrm>
            <a:off x="248842" y="315255"/>
            <a:ext cx="8361758" cy="738664"/>
          </a:xfrm>
          <a:prstGeom prst="rect">
            <a:avLst/>
          </a:prstGeom>
        </p:spPr>
        <p:txBody>
          <a:bodyPr vert="horz" wrap="square" lIns="0" tIns="0" rIns="0" bIns="0" rtlCol="0">
            <a:spAutoFit/>
          </a:bodyPr>
          <a:lstStyle/>
          <a:p>
            <a:pPr algn="ctr">
              <a:lnSpc>
                <a:spcPct val="100000"/>
              </a:lnSpc>
              <a:spcBef>
                <a:spcPct val="0"/>
              </a:spcBef>
            </a:pPr>
            <a:r>
              <a:rPr lang="en-US" sz="4800" b="1" dirty="0">
                <a:solidFill>
                  <a:srgbClr val="C00000"/>
                </a:solidFill>
                <a:effectLst>
                  <a:outerShdw blurRad="38100" dist="38100" dir="2700000" algn="tl">
                    <a:srgbClr val="000000"/>
                  </a:outerShdw>
                </a:effectLst>
              </a:rPr>
              <a:t>What’s New for 2020</a:t>
            </a:r>
            <a:endParaRPr sz="4800" b="1" dirty="0">
              <a:solidFill>
                <a:srgbClr val="C00000"/>
              </a:solidFill>
              <a:effectLst>
                <a:outerShdw blurRad="38100" dist="38100" dir="2700000" algn="tl">
                  <a:srgbClr val="000000"/>
                </a:outerShdw>
              </a:effectLst>
            </a:endParaRPr>
          </a:p>
        </p:txBody>
      </p:sp>
      <p:sp>
        <p:nvSpPr>
          <p:cNvPr id="12" name="object 12"/>
          <p:cNvSpPr txBox="1"/>
          <p:nvPr/>
        </p:nvSpPr>
        <p:spPr>
          <a:xfrm>
            <a:off x="248842" y="1524000"/>
            <a:ext cx="4040153" cy="4305025"/>
          </a:xfrm>
          <a:prstGeom prst="rect">
            <a:avLst/>
          </a:prstGeom>
        </p:spPr>
        <p:txBody>
          <a:bodyPr vert="horz" wrap="square" lIns="0" tIns="0" rIns="0" bIns="0" rtlCol="0">
            <a:spAutoFit/>
          </a:bodyPr>
          <a:lstStyle/>
          <a:p>
            <a:pPr marL="523875" indent="-514350">
              <a:buAutoNum type="arabicPeriod" startAt="3"/>
              <a:tabLst>
                <a:tab pos="293370" algn="l"/>
              </a:tabLst>
            </a:pPr>
            <a:r>
              <a:rPr lang="en-US" sz="3000" dirty="0">
                <a:solidFill>
                  <a:schemeClr val="tx2"/>
                </a:solidFill>
              </a:rPr>
              <a:t>Using high-quality data from trusted sources to reduce in-person follow up</a:t>
            </a:r>
          </a:p>
          <a:p>
            <a:pPr marL="523875" indent="-514350">
              <a:buAutoNum type="arabicPeriod" startAt="3"/>
              <a:tabLst>
                <a:tab pos="293370" algn="l"/>
              </a:tabLst>
            </a:pPr>
            <a:endParaRPr lang="en-US" sz="3000" dirty="0">
              <a:solidFill>
                <a:schemeClr val="tx2"/>
              </a:solidFill>
            </a:endParaRPr>
          </a:p>
          <a:p>
            <a:pPr marL="523875" indent="-514350">
              <a:buAutoNum type="arabicPeriod" startAt="3"/>
              <a:tabLst>
                <a:tab pos="293370" algn="l"/>
              </a:tabLst>
            </a:pPr>
            <a:r>
              <a:rPr lang="en-US" sz="3000" dirty="0">
                <a:solidFill>
                  <a:schemeClr val="tx2"/>
                </a:solidFill>
              </a:rPr>
              <a:t>More automation (field workers to use </a:t>
            </a:r>
            <a:br>
              <a:rPr lang="en-US" sz="3000" dirty="0">
                <a:solidFill>
                  <a:schemeClr val="tx2"/>
                </a:solidFill>
              </a:rPr>
            </a:br>
            <a:r>
              <a:rPr lang="en-US" sz="3000" dirty="0">
                <a:solidFill>
                  <a:schemeClr val="tx2"/>
                </a:solidFill>
              </a:rPr>
              <a:t>mobile devices)</a:t>
            </a:r>
            <a:endParaRPr lang="en-US" sz="2025" dirty="0">
              <a:latin typeface="Times New Roman"/>
              <a:cs typeface="Times New Roman"/>
            </a:endParaRPr>
          </a:p>
          <a:p>
            <a:pPr>
              <a:spcBef>
                <a:spcPts val="14"/>
              </a:spcBef>
            </a:pPr>
            <a:endParaRPr sz="2025" dirty="0">
              <a:latin typeface="Times New Roman"/>
              <a:cs typeface="Times New Roman"/>
            </a:endParaRPr>
          </a:p>
          <a:p>
            <a:pPr marL="9525"/>
            <a:endParaRPr sz="1950" dirty="0">
              <a:latin typeface="Calibri"/>
              <a:cs typeface="Calibri"/>
            </a:endParaRPr>
          </a:p>
        </p:txBody>
      </p:sp>
      <p:pic>
        <p:nvPicPr>
          <p:cNvPr id="13" name="Picture 12">
            <a:extLst>
              <a:ext uri="{FF2B5EF4-FFF2-40B4-BE49-F238E27FC236}">
                <a16:creationId xmlns:a16="http://schemas.microsoft.com/office/drawing/2014/main" id="{761C19F3-4C06-4751-B5CC-A35CE033809B}"/>
              </a:ext>
            </a:extLst>
          </p:cNvPr>
          <p:cNvPicPr>
            <a:picLocks noChangeAspect="1"/>
          </p:cNvPicPr>
          <p:nvPr/>
        </p:nvPicPr>
        <p:blipFill rotWithShape="1">
          <a:blip r:embed="rId6"/>
          <a:srcRect r="20639"/>
          <a:stretch/>
        </p:blipFill>
        <p:spPr>
          <a:xfrm>
            <a:off x="4503879" y="1461808"/>
            <a:ext cx="4119973" cy="3457666"/>
          </a:xfrm>
          <a:prstGeom prst="rect">
            <a:avLst/>
          </a:prstGeom>
        </p:spPr>
      </p:pic>
    </p:spTree>
    <p:extLst>
      <p:ext uri="{BB962C8B-B14F-4D97-AF65-F5344CB8AC3E}">
        <p14:creationId xmlns:p14="http://schemas.microsoft.com/office/powerpoint/2010/main" val="1186367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379FAC-8932-4BA1-8D40-A73C1758A76E}"/>
              </a:ext>
            </a:extLst>
          </p:cNvPr>
          <p:cNvPicPr>
            <a:picLocks noChangeAspect="1"/>
          </p:cNvPicPr>
          <p:nvPr/>
        </p:nvPicPr>
        <p:blipFill>
          <a:blip r:embed="rId2"/>
          <a:stretch>
            <a:fillRect/>
          </a:stretch>
        </p:blipFill>
        <p:spPr>
          <a:xfrm>
            <a:off x="381596" y="1612855"/>
            <a:ext cx="8096250" cy="1552575"/>
          </a:xfrm>
          <a:prstGeom prst="rect">
            <a:avLst/>
          </a:prstGeom>
        </p:spPr>
      </p:pic>
      <p:sp>
        <p:nvSpPr>
          <p:cNvPr id="6" name="object 11">
            <a:extLst>
              <a:ext uri="{FF2B5EF4-FFF2-40B4-BE49-F238E27FC236}">
                <a16:creationId xmlns:a16="http://schemas.microsoft.com/office/drawing/2014/main" id="{7E73CCB7-FA46-41A1-82FE-11A8013086E5}"/>
              </a:ext>
            </a:extLst>
          </p:cNvPr>
          <p:cNvSpPr txBox="1"/>
          <p:nvPr/>
        </p:nvSpPr>
        <p:spPr>
          <a:xfrm>
            <a:off x="248842" y="315255"/>
            <a:ext cx="8361758" cy="738664"/>
          </a:xfrm>
          <a:prstGeom prst="rect">
            <a:avLst/>
          </a:prstGeom>
        </p:spPr>
        <p:txBody>
          <a:bodyPr vert="horz" wrap="square" lIns="0" tIns="0" rIns="0" bIns="0" rtlCol="0">
            <a:spAutoFit/>
          </a:bodyPr>
          <a:lstStyle/>
          <a:p>
            <a:pPr algn="ctr">
              <a:lnSpc>
                <a:spcPct val="100000"/>
              </a:lnSpc>
              <a:spcBef>
                <a:spcPct val="0"/>
              </a:spcBef>
            </a:pPr>
            <a:r>
              <a:rPr lang="en-US" sz="4800" b="1" dirty="0">
                <a:solidFill>
                  <a:srgbClr val="C00000"/>
                </a:solidFill>
                <a:effectLst>
                  <a:outerShdw blurRad="38100" dist="38100" dir="2700000" algn="tl">
                    <a:srgbClr val="000000"/>
                  </a:outerShdw>
                </a:effectLst>
              </a:rPr>
              <a:t>The Road to 2020</a:t>
            </a:r>
            <a:endParaRPr sz="4800" b="1" dirty="0">
              <a:solidFill>
                <a:srgbClr val="C00000"/>
              </a:solidFill>
              <a:effectLst>
                <a:outerShdw blurRad="38100" dist="38100" dir="2700000" algn="tl">
                  <a:srgbClr val="000000"/>
                </a:outerShdw>
              </a:effectLst>
            </a:endParaRPr>
          </a:p>
        </p:txBody>
      </p:sp>
      <p:sp>
        <p:nvSpPr>
          <p:cNvPr id="7" name="Content Placeholder 2">
            <a:extLst>
              <a:ext uri="{FF2B5EF4-FFF2-40B4-BE49-F238E27FC236}">
                <a16:creationId xmlns:a16="http://schemas.microsoft.com/office/drawing/2014/main" id="{79A4DF1A-0E80-4F22-BC26-A71887CDFFF3}"/>
              </a:ext>
            </a:extLst>
          </p:cNvPr>
          <p:cNvSpPr>
            <a:spLocks noGrp="1"/>
          </p:cNvSpPr>
          <p:nvPr>
            <p:ph idx="1"/>
          </p:nvPr>
        </p:nvSpPr>
        <p:spPr>
          <a:xfrm>
            <a:off x="2375170" y="3495910"/>
            <a:ext cx="2209800" cy="738665"/>
          </a:xfrm>
        </p:spPr>
        <p:txBody>
          <a:bodyPr>
            <a:normAutofit/>
          </a:bodyPr>
          <a:lstStyle/>
          <a:p>
            <a:pPr marL="0" indent="0" algn="ctr">
              <a:buNone/>
            </a:pPr>
            <a:r>
              <a:rPr lang="en-US" b="1" dirty="0">
                <a:solidFill>
                  <a:srgbClr val="FF0000"/>
                </a:solidFill>
              </a:rPr>
              <a:t>2020</a:t>
            </a:r>
          </a:p>
        </p:txBody>
      </p:sp>
      <p:sp>
        <p:nvSpPr>
          <p:cNvPr id="8" name="Content Placeholder 2">
            <a:extLst>
              <a:ext uri="{FF2B5EF4-FFF2-40B4-BE49-F238E27FC236}">
                <a16:creationId xmlns:a16="http://schemas.microsoft.com/office/drawing/2014/main" id="{D6C3F0AC-C599-403D-AF90-8821F2230BD8}"/>
              </a:ext>
            </a:extLst>
          </p:cNvPr>
          <p:cNvSpPr txBox="1">
            <a:spLocks/>
          </p:cNvSpPr>
          <p:nvPr/>
        </p:nvSpPr>
        <p:spPr>
          <a:xfrm>
            <a:off x="360519" y="3165430"/>
            <a:ext cx="2209800" cy="7386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Wingdings" panose="05000000000000000000" pitchFamily="2" charset="2"/>
              <a:buChar char="§"/>
              <a:defRPr sz="3200" kern="1200" baseline="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baseline="0">
                <a:solidFill>
                  <a:schemeClr val="tx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b="1" dirty="0">
                <a:solidFill>
                  <a:srgbClr val="FF0000"/>
                </a:solidFill>
              </a:rPr>
              <a:t>2018-2019</a:t>
            </a:r>
          </a:p>
        </p:txBody>
      </p:sp>
      <p:sp>
        <p:nvSpPr>
          <p:cNvPr id="9" name="Content Placeholder 2">
            <a:extLst>
              <a:ext uri="{FF2B5EF4-FFF2-40B4-BE49-F238E27FC236}">
                <a16:creationId xmlns:a16="http://schemas.microsoft.com/office/drawing/2014/main" id="{28A84007-91DA-46BE-98FE-75E04679626A}"/>
              </a:ext>
            </a:extLst>
          </p:cNvPr>
          <p:cNvSpPr txBox="1">
            <a:spLocks/>
          </p:cNvSpPr>
          <p:nvPr/>
        </p:nvSpPr>
        <p:spPr>
          <a:xfrm>
            <a:off x="4429721" y="3904095"/>
            <a:ext cx="2209800" cy="738665"/>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Wingdings" panose="05000000000000000000" pitchFamily="2" charset="2"/>
              <a:buChar char="§"/>
              <a:defRPr sz="3200" kern="1200" baseline="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baseline="0">
                <a:solidFill>
                  <a:schemeClr val="tx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b="1" dirty="0">
                <a:solidFill>
                  <a:srgbClr val="FF0000"/>
                </a:solidFill>
              </a:rPr>
              <a:t>Mar-Jun 2020</a:t>
            </a:r>
          </a:p>
        </p:txBody>
      </p:sp>
      <p:sp>
        <p:nvSpPr>
          <p:cNvPr id="10" name="Content Placeholder 2">
            <a:extLst>
              <a:ext uri="{FF2B5EF4-FFF2-40B4-BE49-F238E27FC236}">
                <a16:creationId xmlns:a16="http://schemas.microsoft.com/office/drawing/2014/main" id="{A6D1D194-8A67-4016-A4AF-C7A1F38F7A12}"/>
              </a:ext>
            </a:extLst>
          </p:cNvPr>
          <p:cNvSpPr txBox="1">
            <a:spLocks/>
          </p:cNvSpPr>
          <p:nvPr/>
        </p:nvSpPr>
        <p:spPr>
          <a:xfrm>
            <a:off x="6639521" y="4537284"/>
            <a:ext cx="2209800" cy="738665"/>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Wingdings" panose="05000000000000000000" pitchFamily="2" charset="2"/>
              <a:buChar char="§"/>
              <a:defRPr sz="3200" kern="1200" baseline="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baseline="0">
                <a:solidFill>
                  <a:schemeClr val="tx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b="1" dirty="0">
                <a:solidFill>
                  <a:srgbClr val="FF0000"/>
                </a:solidFill>
              </a:rPr>
              <a:t>31 Dec 2020</a:t>
            </a:r>
          </a:p>
        </p:txBody>
      </p:sp>
    </p:spTree>
    <p:extLst>
      <p:ext uri="{BB962C8B-B14F-4D97-AF65-F5344CB8AC3E}">
        <p14:creationId xmlns:p14="http://schemas.microsoft.com/office/powerpoint/2010/main" val="39167325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554</TotalTime>
  <Words>614</Words>
  <Application>Microsoft Office PowerPoint</Application>
  <PresentationFormat>On-screen Show (4:3)</PresentationFormat>
  <Paragraphs>165</Paragraphs>
  <Slides>28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Segoe UI Symbol</vt:lpstr>
      <vt:lpstr>Times New Roman</vt:lpstr>
      <vt:lpstr>Wingdings</vt:lpstr>
      <vt:lpstr>Office Theme</vt:lpstr>
      <vt:lpstr>The Road to 2020</vt:lpstr>
      <vt:lpstr>The Road to 2020</vt:lpstr>
      <vt:lpstr>Why We Do a Census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Working 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Good Ideas</vt:lpstr>
      <vt:lpstr>Good Ideas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Road to 2020</dc:title>
  <dc:creator>Lorraine M Ralston (CENSUS/LA FED)</dc:creator>
  <cp:lastModifiedBy>Lorraine M Ralston (CENSUS/LA FED)</cp:lastModifiedBy>
  <cp:revision>44</cp:revision>
  <dcterms:created xsi:type="dcterms:W3CDTF">2019-02-06T17:39:03Z</dcterms:created>
  <dcterms:modified xsi:type="dcterms:W3CDTF">2019-03-07T15:41:23Z</dcterms:modified>
</cp:coreProperties>
</file>